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353" r:id="rId6"/>
    <p:sldId id="352" r:id="rId7"/>
    <p:sldId id="350" r:id="rId8"/>
    <p:sldId id="310" r:id="rId9"/>
    <p:sldId id="342" r:id="rId10"/>
    <p:sldId id="347" r:id="rId11"/>
    <p:sldId id="324" r:id="rId1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47B"/>
    <a:srgbClr val="969696"/>
    <a:srgbClr val="79C6C0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3168" autoAdjust="0"/>
  </p:normalViewPr>
  <p:slideViewPr>
    <p:cSldViewPr snapToGrid="0">
      <p:cViewPr varScale="1">
        <p:scale>
          <a:sx n="50" d="100"/>
          <a:sy n="50" d="100"/>
        </p:scale>
        <p:origin x="1576" y="40"/>
      </p:cViewPr>
      <p:guideLst>
        <p:guide orient="horz" pos="209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5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Make the EU climate-neutral by 2050</a:t>
            </a:r>
          </a:p>
          <a:p>
            <a:endParaRPr lang="en-US" sz="1000" dirty="0" smtClean="0"/>
          </a:p>
          <a:p>
            <a:r>
              <a:rPr lang="en-US" sz="1000" dirty="0" smtClean="0"/>
              <a:t>Enable us to produce, move, consume and live in a more environmentally-responsible way</a:t>
            </a:r>
          </a:p>
          <a:p>
            <a:r>
              <a:rPr lang="en-US" sz="1000" dirty="0" smtClean="0"/>
              <a:t>Cleaner energy and green technologies</a:t>
            </a:r>
          </a:p>
          <a:p>
            <a:r>
              <a:rPr lang="en-US" sz="1000" dirty="0" smtClean="0"/>
              <a:t>Truly circular economy</a:t>
            </a:r>
          </a:p>
          <a:p>
            <a:r>
              <a:rPr lang="en-US" sz="1000" dirty="0" smtClean="0"/>
              <a:t>Protecting biodiversity</a:t>
            </a:r>
          </a:p>
          <a:p>
            <a:endParaRPr lang="en-US" sz="1000" dirty="0" smtClean="0"/>
          </a:p>
          <a:p>
            <a:r>
              <a:rPr lang="en-US" sz="1000" dirty="0" smtClean="0"/>
              <a:t>A transition that is just and socially fair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3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6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b="1" dirty="0" smtClean="0"/>
              <a:t>Build in Wood</a:t>
            </a:r>
            <a:r>
              <a:rPr lang="en-GB" dirty="0" smtClean="0"/>
              <a:t>:</a:t>
            </a:r>
            <a:r>
              <a:rPr lang="en-GB" baseline="0" dirty="0" smtClean="0"/>
              <a:t>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will develop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 and innovative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and components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construction of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storey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buildings. </a:t>
            </a:r>
            <a:r>
              <a:rPr lang="en-GB" b="1" baseline="0" dirty="0" smtClean="0"/>
              <a:t> 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baseline="0" dirty="0" smtClean="0"/>
              <a:t>Forwarder2020</a:t>
            </a:r>
            <a:r>
              <a:rPr lang="en-GB" baseline="0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Hohenlohe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Maschinenbau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(HSM) together with 12 EU partners developed a forwarder with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lower fuel consumption and reduced impact on forest soils, therefore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sustainability of wood harvesting and transporting. </a:t>
            </a:r>
            <a:endParaRPr lang="en-GB" dirty="0" smtClean="0"/>
          </a:p>
          <a:p>
            <a:pPr marL="228600" indent="-228600">
              <a:buAutoNum type="arabicPeriod"/>
            </a:pPr>
            <a:endParaRPr lang="en-GB" b="1" baseline="0" dirty="0" smtClean="0"/>
          </a:p>
          <a:p>
            <a:pPr marL="228600" indent="-228600">
              <a:buAutoNum type="arabicPeriod"/>
            </a:pPr>
            <a:r>
              <a:rPr lang="en-GB" b="1" baseline="0" dirty="0" err="1" smtClean="0"/>
              <a:t>InnoForESt</a:t>
            </a:r>
            <a:r>
              <a:rPr lang="en-GB" baseline="0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project will facilitate the transfer and up-scaling of existing niche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governance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to demonstrate the feasibility of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income streams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diverse set forest ecosystem services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(CO2 sequestration, biodiversity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GB" dirty="0" smtClean="0"/>
          </a:p>
          <a:p>
            <a:pPr marL="228600" indent="-228600">
              <a:buAutoNum type="arabicPeriod"/>
            </a:pPr>
            <a:r>
              <a:rPr lang="en-GB" b="1" baseline="0" dirty="0" smtClean="0"/>
              <a:t>B4EST: </a:t>
            </a:r>
            <a:r>
              <a:rPr lang="en-GB" b="0" baseline="0" dirty="0" smtClean="0"/>
              <a:t>The project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forest tree breeders with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and flexible adaptive tree breeding strategies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forest managers and owners with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 genotypes of highly adaptive and economical value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5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9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2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72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3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75" y="256284"/>
            <a:ext cx="1659793" cy="11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2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8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4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5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5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5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5" y="2284674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92" y="2284675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8" y="2284674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3" y="4038691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7" y="4041951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30" y="4037444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5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5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3" y="2159963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64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4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63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50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20"/>
            <a:ext cx="78867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5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9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2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72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3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75" y="256284"/>
            <a:ext cx="1659793" cy="11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9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2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72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3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75" y="256284"/>
            <a:ext cx="1659793" cy="11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5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5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82" y="6088278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3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5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82" y="6088278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7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4" y="4160833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3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7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4" y="4160833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00" y="6087600"/>
            <a:ext cx="1710857" cy="4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bioeconomy-university.eu/allian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c.europa.eu/research/bioeconom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3513" y="1927491"/>
            <a:ext cx="7909664" cy="744271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/>
              <a:t>The Forest Bioeconomy in the EU</a:t>
            </a:r>
            <a:endParaRPr lang="en-GB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3513" y="3203012"/>
            <a:ext cx="7729292" cy="3312087"/>
          </a:xfrm>
        </p:spPr>
        <p:txBody>
          <a:bodyPr/>
          <a:lstStyle/>
          <a:p>
            <a:r>
              <a:rPr lang="en-US" sz="2000" i="0" dirty="0" smtClean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Embassy of Finland &amp; </a:t>
            </a:r>
            <a:r>
              <a:rPr lang="en-US" sz="2000" dirty="0" smtClean="0">
                <a:solidFill>
                  <a:srgbClr val="FFC000"/>
                </a:solidFill>
              </a:rPr>
              <a:t>EU Delegation to </a:t>
            </a:r>
            <a:r>
              <a:rPr lang="en-US" sz="2000" dirty="0">
                <a:solidFill>
                  <a:srgbClr val="FFC000"/>
                </a:solidFill>
              </a:rPr>
              <a:t>the US </a:t>
            </a:r>
            <a:r>
              <a:rPr lang="en-US" sz="2000" dirty="0" smtClean="0">
                <a:solidFill>
                  <a:srgbClr val="FFC000"/>
                </a:solidFill>
              </a:rPr>
              <a:t>Webinar </a:t>
            </a:r>
            <a:r>
              <a:rPr lang="en-US" sz="2000" dirty="0">
                <a:solidFill>
                  <a:srgbClr val="FFC000"/>
                </a:solidFill>
              </a:rPr>
              <a:t>on </a:t>
            </a:r>
            <a:endParaRPr lang="en-US" sz="2000" i="0" dirty="0">
              <a:solidFill>
                <a:srgbClr val="FFC000"/>
              </a:solidFill>
            </a:endParaRPr>
          </a:p>
          <a:p>
            <a:r>
              <a:rPr lang="en-US" sz="2000" b="1" i="0" dirty="0">
                <a:solidFill>
                  <a:srgbClr val="FFC000"/>
                </a:solidFill>
              </a:rPr>
              <a:t>The Role of Forest </a:t>
            </a:r>
            <a:r>
              <a:rPr lang="en-US" sz="2000" b="1" i="0" dirty="0" err="1">
                <a:solidFill>
                  <a:srgbClr val="FFC000"/>
                </a:solidFill>
              </a:rPr>
              <a:t>Bioeconomy</a:t>
            </a:r>
            <a:r>
              <a:rPr lang="en-US" sz="2000" b="1" i="0" dirty="0">
                <a:solidFill>
                  <a:srgbClr val="FFC000"/>
                </a:solidFill>
              </a:rPr>
              <a:t> in the Green Economy Transition 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2000" b="1" dirty="0"/>
              <a:t>Creating a Business Case and </a:t>
            </a:r>
            <a:r>
              <a:rPr lang="en-GB" sz="2000" b="1" dirty="0" err="1"/>
              <a:t>Catalyzing</a:t>
            </a:r>
            <a:r>
              <a:rPr lang="en-GB" sz="2000" b="1" dirty="0"/>
              <a:t> Green Growth in </a:t>
            </a:r>
            <a:r>
              <a:rPr lang="en-GB" sz="2000" b="1" dirty="0" smtClean="0"/>
              <a:t>a Sustainable </a:t>
            </a:r>
            <a:r>
              <a:rPr lang="en-GB" sz="2000" b="1" dirty="0"/>
              <a:t>Forest </a:t>
            </a:r>
            <a:r>
              <a:rPr lang="en-GB" sz="2000" b="1" dirty="0" err="1"/>
              <a:t>Bioeconomy</a:t>
            </a:r>
            <a:endParaRPr lang="en-US" sz="2000" dirty="0" smtClean="0"/>
          </a:p>
          <a:p>
            <a:pPr>
              <a:spcAft>
                <a:spcPts val="300"/>
              </a:spcAft>
            </a:pPr>
            <a:endParaRPr lang="en-US" sz="2000" dirty="0" smtClean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27 May 2020, </a:t>
            </a:r>
            <a:r>
              <a:rPr lang="en-GB" sz="2000" b="1" dirty="0" smtClean="0">
                <a:solidFill>
                  <a:srgbClr val="FFC000"/>
                </a:solidFill>
              </a:rPr>
              <a:t>Peter </a:t>
            </a:r>
            <a:r>
              <a:rPr lang="en-GB" sz="2000" b="1" dirty="0">
                <a:solidFill>
                  <a:srgbClr val="FFC000"/>
                </a:solidFill>
              </a:rPr>
              <a:t>Wehrheim</a:t>
            </a:r>
          </a:p>
          <a:p>
            <a:pPr>
              <a:spcAft>
                <a:spcPts val="300"/>
              </a:spcAft>
            </a:pPr>
            <a:r>
              <a:rPr lang="en-GB" sz="2000" b="1" dirty="0" smtClean="0">
                <a:solidFill>
                  <a:srgbClr val="FFC000"/>
                </a:solidFill>
              </a:rPr>
              <a:t>European Commission, Brussels DG </a:t>
            </a:r>
            <a:r>
              <a:rPr lang="en-GB" sz="2000" b="1" dirty="0">
                <a:solidFill>
                  <a:srgbClr val="FFC000"/>
                </a:solidFill>
              </a:rPr>
              <a:t>Research &amp; Innovation</a:t>
            </a:r>
          </a:p>
          <a:p>
            <a:pPr>
              <a:spcAft>
                <a:spcPts val="300"/>
              </a:spcAft>
            </a:pPr>
            <a:r>
              <a:rPr lang="en-GB" sz="2000" b="1" dirty="0" err="1">
                <a:solidFill>
                  <a:srgbClr val="FFC000"/>
                </a:solidFill>
              </a:rPr>
              <a:t>Bioeconomy</a:t>
            </a:r>
            <a:r>
              <a:rPr lang="en-GB" sz="2000" b="1" dirty="0">
                <a:solidFill>
                  <a:srgbClr val="FFC000"/>
                </a:solidFill>
              </a:rPr>
              <a:t> &amp; Food Systems Unit</a:t>
            </a:r>
          </a:p>
          <a:p>
            <a:pPr>
              <a:spcAft>
                <a:spcPts val="300"/>
              </a:spcAft>
            </a:pPr>
            <a:endParaRPr lang="en-GB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Forests and forest value chain in the EU - facts</a:t>
            </a: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627018" y="1504842"/>
            <a:ext cx="48123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Forests cover 161 </a:t>
            </a:r>
            <a:r>
              <a:rPr lang="en-IE" sz="1600" dirty="0" err="1" smtClean="0"/>
              <a:t>Mha</a:t>
            </a:r>
            <a:r>
              <a:rPr lang="en-IE" sz="1600" dirty="0" smtClean="0"/>
              <a:t> of the EU area, accounting for 38% of the total land surface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Net annual increment – 444 Mt/a, out of which 281 Mt is felled annually </a:t>
            </a:r>
            <a:r>
              <a:rPr lang="en-IE" sz="1600" dirty="0" smtClean="0">
                <a:sym typeface="Wingdings" panose="05000000000000000000" pitchFamily="2" charset="2"/>
              </a:rPr>
              <a:t> harvest intensity of 63% (likely to be underestimated due to underreporting of harvest)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ym typeface="Wingdings" panose="05000000000000000000" pitchFamily="2" charset="2"/>
              </a:rPr>
              <a:t>EU </a:t>
            </a:r>
            <a:r>
              <a:rPr lang="en-IE" sz="1600" dirty="0" err="1" smtClean="0">
                <a:sym typeface="Wingdings" panose="05000000000000000000" pitchFamily="2" charset="2"/>
              </a:rPr>
              <a:t>roundwood</a:t>
            </a:r>
            <a:r>
              <a:rPr lang="en-IE" sz="1600" dirty="0" smtClean="0">
                <a:sym typeface="Wingdings" panose="05000000000000000000" pitchFamily="2" charset="2"/>
              </a:rPr>
              <a:t> production - </a:t>
            </a:r>
            <a:r>
              <a:rPr lang="en-IE" sz="1600" dirty="0">
                <a:sym typeface="Wingdings" panose="05000000000000000000" pitchFamily="2" charset="2"/>
              </a:rPr>
              <a:t>490 </a:t>
            </a:r>
            <a:r>
              <a:rPr lang="en-IE" sz="1600" dirty="0" smtClean="0">
                <a:sym typeface="Wingdings" panose="05000000000000000000" pitchFamily="2" charset="2"/>
              </a:rPr>
              <a:t>million m3 </a:t>
            </a:r>
            <a:r>
              <a:rPr lang="en-IE" sz="1600" dirty="0">
                <a:sym typeface="Wingdings" panose="05000000000000000000" pitchFamily="2" charset="2"/>
              </a:rPr>
              <a:t>in </a:t>
            </a:r>
            <a:r>
              <a:rPr lang="en-IE" sz="1600" dirty="0" smtClean="0">
                <a:sym typeface="Wingdings" panose="05000000000000000000" pitchFamily="2" charset="2"/>
              </a:rPr>
              <a:t>2018 (Source: Eurostat)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ym typeface="Wingdings" panose="05000000000000000000" pitchFamily="2" charset="2"/>
              </a:rPr>
              <a:t>23% used directly as fuelwood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210</a:t>
            </a:r>
            <a:r>
              <a:rPr lang="fr-BE" sz="1600" dirty="0"/>
              <a:t> </a:t>
            </a:r>
            <a:r>
              <a:rPr lang="fr-BE" sz="1600" dirty="0" smtClean="0"/>
              <a:t>mil m3 </a:t>
            </a:r>
            <a:r>
              <a:rPr lang="en-IE" sz="1600" dirty="0" smtClean="0">
                <a:sym typeface="Wingdings" panose="05000000000000000000" pitchFamily="2" charset="2"/>
              </a:rPr>
              <a:t>saw mill industry</a:t>
            </a:r>
            <a:endParaRPr lang="en-IE" sz="16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ym typeface="Wingdings" panose="05000000000000000000" pitchFamily="2" charset="2"/>
              </a:rPr>
              <a:t>158 </a:t>
            </a:r>
            <a:r>
              <a:rPr lang="fr-BE" sz="1600" dirty="0" smtClean="0"/>
              <a:t>mil</a:t>
            </a:r>
            <a:r>
              <a:rPr lang="fr-BE" sz="1600" dirty="0"/>
              <a:t> m3</a:t>
            </a:r>
            <a:r>
              <a:rPr lang="en-IE" sz="1600" dirty="0" smtClean="0">
                <a:sym typeface="Wingdings" panose="05000000000000000000" pitchFamily="2" charset="2"/>
              </a:rPr>
              <a:t> pulp industry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>
                <a:sym typeface="Wingdings" panose="05000000000000000000" pitchFamily="2" charset="2"/>
              </a:rPr>
              <a:t>Jobs and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ym typeface="Wingdings" panose="05000000000000000000" pitchFamily="2" charset="2"/>
              </a:rPr>
              <a:t>2,6-3 mil people employed in the forest value chain (Source: JRC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Gross </a:t>
            </a:r>
            <a:r>
              <a:rPr lang="en-US" sz="1600" dirty="0" err="1" smtClean="0">
                <a:sym typeface="Wingdings" panose="05000000000000000000" pitchFamily="2" charset="2"/>
              </a:rPr>
              <a:t>Vaue</a:t>
            </a:r>
            <a:r>
              <a:rPr lang="en-US" sz="1600" dirty="0" smtClean="0">
                <a:sym typeface="Wingdings" panose="05000000000000000000" pitchFamily="2" charset="2"/>
              </a:rPr>
              <a:t> Added </a:t>
            </a:r>
            <a:r>
              <a:rPr lang="en-US" sz="1600" dirty="0">
                <a:sym typeface="Wingdings" panose="05000000000000000000" pitchFamily="2" charset="2"/>
              </a:rPr>
              <a:t>of wood-based industries </a:t>
            </a:r>
            <a:r>
              <a:rPr lang="en-US" sz="1600" dirty="0" smtClean="0">
                <a:sym typeface="Wingdings" panose="05000000000000000000" pitchFamily="2" charset="2"/>
              </a:rPr>
              <a:t>was </a:t>
            </a:r>
            <a:r>
              <a:rPr lang="en-US" sz="1600" dirty="0">
                <a:sym typeface="Wingdings" panose="05000000000000000000" pitchFamily="2" charset="2"/>
              </a:rPr>
              <a:t>EUR 129 billion or 7.1 % of the total manufacturing </a:t>
            </a:r>
            <a:r>
              <a:rPr lang="en-US" sz="1600" dirty="0" smtClean="0">
                <a:sym typeface="Wingdings" panose="05000000000000000000" pitchFamily="2" charset="2"/>
              </a:rPr>
              <a:t>industry in 2018 (Source: Eurostat) </a:t>
            </a:r>
            <a:endParaRPr lang="en-IE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41" y="2092533"/>
            <a:ext cx="3704619" cy="189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41" y="4411947"/>
            <a:ext cx="3763693" cy="1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8182042" cy="782357"/>
          </a:xfrm>
        </p:spPr>
        <p:txBody>
          <a:bodyPr/>
          <a:lstStyle/>
          <a:p>
            <a:r>
              <a:rPr lang="en-US" sz="2800" dirty="0"/>
              <a:t>A sustainable </a:t>
            </a:r>
            <a:r>
              <a:rPr lang="en-IE" sz="2800" dirty="0" smtClean="0"/>
              <a:t>bioeconomy</a:t>
            </a:r>
            <a:r>
              <a:rPr lang="en-US" sz="2800" dirty="0" smtClean="0"/>
              <a:t> </a:t>
            </a:r>
            <a:r>
              <a:rPr lang="en-US" sz="2800" dirty="0"/>
              <a:t>for Europe: Strengthening the connection between economy, society and the environment in the EU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277456" y="1679856"/>
            <a:ext cx="5632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+mn-lt"/>
              </a:rPr>
              <a:t>…was  developed </a:t>
            </a:r>
            <a:r>
              <a:rPr lang="en-GB" dirty="0" smtClean="0">
                <a:latin typeface="+mn-lt"/>
              </a:rPr>
              <a:t>with involvement of different thematic Directorates (Research, Agriculture, Environment, </a:t>
            </a:r>
            <a:r>
              <a:rPr lang="en-GB" dirty="0">
                <a:latin typeface="+mn-lt"/>
              </a:rPr>
              <a:t>MARE, </a:t>
            </a:r>
            <a:r>
              <a:rPr lang="en-GB" dirty="0" smtClean="0">
                <a:latin typeface="+mn-lt"/>
              </a:rPr>
              <a:t>GROW).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861" y="2783493"/>
            <a:ext cx="5640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2018 updated Bioeconomy Strategy aims to</a:t>
            </a:r>
            <a:r>
              <a:rPr lang="fr-BE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BE" sz="19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n-US" b="1" dirty="0">
                <a:latin typeface="+mn-lt"/>
              </a:rPr>
              <a:t>Link</a:t>
            </a:r>
            <a:r>
              <a:rPr lang="en-US" dirty="0">
                <a:latin typeface="+mn-lt"/>
              </a:rPr>
              <a:t> the </a:t>
            </a:r>
            <a:r>
              <a:rPr lang="en-US" b="1" dirty="0">
                <a:latin typeface="+mn-lt"/>
              </a:rPr>
              <a:t>sustainable use</a:t>
            </a:r>
            <a:r>
              <a:rPr lang="en-US" dirty="0">
                <a:latin typeface="+mn-lt"/>
              </a:rPr>
              <a:t> of renewable biological resources for food, feed, </a:t>
            </a:r>
            <a:r>
              <a:rPr lang="en-US" b="1" dirty="0">
                <a:latin typeface="+mn-lt"/>
              </a:rPr>
              <a:t>bio-based products</a:t>
            </a:r>
            <a:r>
              <a:rPr lang="en-US" dirty="0">
                <a:latin typeface="+mn-lt"/>
              </a:rPr>
              <a:t> and bioenergy, with the </a:t>
            </a:r>
            <a:r>
              <a:rPr lang="en-US" b="1" dirty="0">
                <a:latin typeface="+mn-lt"/>
              </a:rPr>
              <a:t>protection and restoration </a:t>
            </a:r>
            <a:r>
              <a:rPr lang="en-US" dirty="0">
                <a:latin typeface="+mn-lt"/>
              </a:rPr>
              <a:t>of biodiversity, ecosystems and natural capital across land and water. 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Step up action to ensure that the Bioeconomy provides </a:t>
            </a:r>
            <a:r>
              <a:rPr lang="en-US" b="1" dirty="0">
                <a:latin typeface="+mn-lt"/>
              </a:rPr>
              <a:t>a long-term balance </a:t>
            </a:r>
            <a:r>
              <a:rPr lang="en-US" dirty="0">
                <a:latin typeface="+mn-lt"/>
              </a:rPr>
              <a:t>of social, environmental and economic gains.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00" y="6087600"/>
            <a:ext cx="1710857" cy="4491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5" y="2141521"/>
            <a:ext cx="2638317" cy="374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42" y="203463"/>
            <a:ext cx="8182042" cy="782357"/>
          </a:xfrm>
        </p:spPr>
        <p:txBody>
          <a:bodyPr/>
          <a:lstStyle/>
          <a:p>
            <a:r>
              <a:rPr lang="en-US" sz="2800" dirty="0" smtClean="0"/>
              <a:t>Key features of the updated strategy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8653" y="7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00" y="6087600"/>
            <a:ext cx="1710857" cy="44914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1415" y="1384159"/>
            <a:ext cx="8113269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5C465A"/>
              </a:buClr>
              <a:buSzPct val="120000"/>
              <a:buFont typeface="Arial" panose="020B0604020202020204" pitchFamily="34" charset="0"/>
              <a:buChar char="•"/>
              <a:defRPr sz="1600" b="1" i="0">
                <a:solidFill>
                  <a:srgbClr val="5C465A"/>
                </a:solidFill>
                <a:effectLst/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80975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465A"/>
              </a:buClr>
              <a:buSzPct val="120000"/>
              <a:buFontTx/>
              <a:buNone/>
              <a:tabLst/>
              <a:defRPr sz="1400" b="0">
                <a:solidFill>
                  <a:srgbClr val="6CC8BF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 </a:t>
            </a:r>
            <a:r>
              <a:rPr lang="en-US" sz="2000" kern="0" dirty="0">
                <a:solidFill>
                  <a:schemeClr val="tx1"/>
                </a:solidFill>
              </a:rPr>
              <a:t>SYSTEM</a:t>
            </a:r>
            <a:r>
              <a:rPr lang="en-US" sz="2000" b="0" kern="0" dirty="0">
                <a:solidFill>
                  <a:schemeClr val="tx1"/>
                </a:solidFill>
              </a:rPr>
              <a:t>-wide </a:t>
            </a:r>
            <a:r>
              <a:rPr lang="en-US" sz="2000" b="0" kern="0" dirty="0" smtClean="0">
                <a:solidFill>
                  <a:schemeClr val="tx1"/>
                </a:solidFill>
              </a:rPr>
              <a:t>approach, delivering </a:t>
            </a:r>
            <a:r>
              <a:rPr lang="en-US" sz="2000" b="0" kern="0" dirty="0">
                <a:solidFill>
                  <a:schemeClr val="tx1"/>
                </a:solidFill>
              </a:rPr>
              <a:t>on policies across sectors, addressing </a:t>
            </a:r>
            <a:r>
              <a:rPr lang="en-US" sz="2000" kern="0" dirty="0">
                <a:solidFill>
                  <a:schemeClr val="tx1"/>
                </a:solidFill>
              </a:rPr>
              <a:t>trade-offs</a:t>
            </a:r>
            <a:endParaRPr lang="en-US" sz="2000" b="0" kern="0" dirty="0">
              <a:solidFill>
                <a:schemeClr val="tx1"/>
              </a:solidFill>
            </a:endParaRPr>
          </a:p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0" kern="0" dirty="0" smtClean="0">
                <a:solidFill>
                  <a:schemeClr val="tx1"/>
                </a:solidFill>
              </a:rPr>
              <a:t>A </a:t>
            </a:r>
            <a:r>
              <a:rPr lang="en-GB" sz="2000" b="0" kern="0" dirty="0">
                <a:solidFill>
                  <a:schemeClr val="tx1"/>
                </a:solidFill>
              </a:rPr>
              <a:t>strong focus on </a:t>
            </a:r>
            <a:r>
              <a:rPr lang="en-US" sz="2000" kern="0" dirty="0">
                <a:solidFill>
                  <a:schemeClr val="tx1"/>
                </a:solidFill>
              </a:rPr>
              <a:t>SUSTAINABILITY</a:t>
            </a:r>
            <a:r>
              <a:rPr lang="en-GB" sz="2000" b="0" kern="0" dirty="0">
                <a:solidFill>
                  <a:schemeClr val="tx1"/>
                </a:solidFill>
              </a:rPr>
              <a:t> and </a:t>
            </a:r>
            <a:r>
              <a:rPr lang="en-GB" sz="2000" kern="0" dirty="0">
                <a:solidFill>
                  <a:schemeClr val="tx1"/>
                </a:solidFill>
              </a:rPr>
              <a:t>CIRCULARITY</a:t>
            </a:r>
            <a:endParaRPr lang="en-US" sz="2000" kern="0" dirty="0">
              <a:solidFill>
                <a:schemeClr val="tx1"/>
              </a:solidFill>
            </a:endParaRPr>
          </a:p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</a:t>
            </a:r>
            <a:r>
              <a:rPr lang="en-US" sz="2000" b="0" kern="0" dirty="0" smtClean="0">
                <a:solidFill>
                  <a:schemeClr val="tx1"/>
                </a:solidFill>
              </a:rPr>
              <a:t>elivering </a:t>
            </a:r>
            <a:r>
              <a:rPr lang="en-US" sz="2000" b="0" kern="0" dirty="0">
                <a:solidFill>
                  <a:schemeClr val="tx1"/>
                </a:solidFill>
              </a:rPr>
              <a:t>for the citizens - on jobs, sustainable growth, well </a:t>
            </a:r>
            <a:r>
              <a:rPr lang="en-US" sz="2000" b="0" kern="0" dirty="0" smtClean="0">
                <a:solidFill>
                  <a:schemeClr val="tx1"/>
                </a:solidFill>
              </a:rPr>
              <a:t>being - </a:t>
            </a:r>
            <a:r>
              <a:rPr lang="en-GB" sz="2000" b="0" kern="0" dirty="0" smtClean="0">
                <a:solidFill>
                  <a:schemeClr val="tx1"/>
                </a:solidFill>
              </a:rPr>
              <a:t>in </a:t>
            </a:r>
            <a:r>
              <a:rPr lang="en-GB" sz="2000" b="0" kern="0" dirty="0">
                <a:solidFill>
                  <a:schemeClr val="tx1"/>
                </a:solidFill>
              </a:rPr>
              <a:t>particular in </a:t>
            </a:r>
            <a:r>
              <a:rPr lang="en-GB" sz="2000" kern="0" dirty="0">
                <a:solidFill>
                  <a:schemeClr val="tx1"/>
                </a:solidFill>
              </a:rPr>
              <a:t>rural </a:t>
            </a:r>
            <a:r>
              <a:rPr lang="en-GB" sz="2000" kern="0" dirty="0" smtClean="0">
                <a:solidFill>
                  <a:schemeClr val="tx1"/>
                </a:solidFill>
              </a:rPr>
              <a:t>areas</a:t>
            </a:r>
            <a:endParaRPr lang="en-GB" sz="2000" b="0" kern="0" dirty="0">
              <a:solidFill>
                <a:schemeClr val="tx1"/>
              </a:solidFill>
            </a:endParaRPr>
          </a:p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0" kern="0" dirty="0">
                <a:solidFill>
                  <a:schemeClr val="tx1"/>
                </a:solidFill>
              </a:rPr>
              <a:t>A set of </a:t>
            </a:r>
            <a:r>
              <a:rPr lang="en-GB" sz="2000" b="0" kern="0" dirty="0" smtClean="0">
                <a:solidFill>
                  <a:schemeClr val="tx1"/>
                </a:solidFill>
              </a:rPr>
              <a:t>well-defined </a:t>
            </a:r>
            <a:r>
              <a:rPr lang="en-GB" sz="2000" kern="0" dirty="0">
                <a:solidFill>
                  <a:schemeClr val="tx1"/>
                </a:solidFill>
              </a:rPr>
              <a:t>actions</a:t>
            </a:r>
            <a:r>
              <a:rPr lang="en-GB" sz="2000" b="0" kern="0" dirty="0">
                <a:solidFill>
                  <a:schemeClr val="tx1"/>
                </a:solidFill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</a:rPr>
              <a:t>including: </a:t>
            </a:r>
          </a:p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0" kern="0" dirty="0" smtClean="0">
                <a:solidFill>
                  <a:schemeClr val="tx1"/>
                </a:solidFill>
              </a:rPr>
              <a:t>on scaling up research and innovation for the development of substitutes for fossil-based materials, scaling up the bio-based sectors (chemicals, textiles, liquid biofuels),  take stock of regulatory gaps/bottlenecks that hamper start-ups, promote standards (based on LCA) or market-based incentives, advocate Green Public Procurement, education etc</a:t>
            </a:r>
            <a:r>
              <a:rPr lang="en-GB" sz="2000" b="0" kern="0" dirty="0" smtClean="0">
                <a:solidFill>
                  <a:schemeClr val="tx1"/>
                </a:solidFill>
              </a:rPr>
              <a:t>. (</a:t>
            </a:r>
            <a:r>
              <a:rPr lang="en-GB" sz="2000" b="0" kern="0" dirty="0" err="1" smtClean="0">
                <a:solidFill>
                  <a:schemeClr val="tx1"/>
                </a:solidFill>
              </a:rPr>
              <a:t>Bioeconomy</a:t>
            </a:r>
            <a:r>
              <a:rPr lang="en-GB" sz="2000" b="0" kern="0" dirty="0" smtClean="0">
                <a:solidFill>
                  <a:schemeClr val="tx1"/>
                </a:solidFill>
              </a:rPr>
              <a:t> Universities) </a:t>
            </a:r>
          </a:p>
          <a:p>
            <a:pPr marL="360363" indent="-360363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hlinkClick r:id="rId3"/>
              </a:rPr>
              <a:t>https://european-bioeconomy-university.eu/alliance/</a:t>
            </a:r>
            <a:r>
              <a:rPr lang="en-GB" sz="2000" dirty="0"/>
              <a:t> </a:t>
            </a:r>
            <a:endParaRPr lang="en-US" sz="20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209365" y="974821"/>
            <a:ext cx="8784187" cy="5383843"/>
          </a:xfrm>
          <a:prstGeom prst="rect">
            <a:avLst/>
          </a:prstGeom>
          <a:ln>
            <a:solidFill>
              <a:srgbClr val="A7A7A7"/>
            </a:solidFill>
          </a:ln>
        </p:spPr>
        <p:txBody>
          <a:bodyPr lIns="43491" tIns="43491" rIns="43491" bIns="43491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6506"/>
          </a:p>
        </p:txBody>
      </p:sp>
      <p:sp>
        <p:nvSpPr>
          <p:cNvPr id="4" name="Oval 26"/>
          <p:cNvSpPr/>
          <p:nvPr/>
        </p:nvSpPr>
        <p:spPr>
          <a:xfrm>
            <a:off x="321961" y="-864347"/>
            <a:ext cx="8541816" cy="8541820"/>
          </a:xfrm>
          <a:prstGeom prst="ellipse">
            <a:avLst/>
          </a:prstGeom>
          <a:gradFill>
            <a:gsLst>
              <a:gs pos="5000">
                <a:srgbClr val="5AA3AE">
                  <a:alpha val="10000"/>
                </a:srgbClr>
              </a:gs>
              <a:gs pos="90000">
                <a:srgbClr val="44BA7E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3491" tIns="43491" rIns="43491" bIns="43491" anchor="ctr"/>
          <a:lstStyle/>
          <a:p>
            <a:pPr algn="ctr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>
              <a:latin typeface="EC Square Sans Pro Medium" panose="020B0500000000020004" pitchFamily="34" charset="0"/>
            </a:endParaRPr>
          </a:p>
        </p:txBody>
      </p:sp>
      <p:sp>
        <p:nvSpPr>
          <p:cNvPr id="6" name="Oval 26"/>
          <p:cNvSpPr/>
          <p:nvPr/>
        </p:nvSpPr>
        <p:spPr>
          <a:xfrm>
            <a:off x="2640405" y="1429445"/>
            <a:ext cx="3954234" cy="3954237"/>
          </a:xfrm>
          <a:prstGeom prst="ellipse">
            <a:avLst/>
          </a:prstGeom>
          <a:gradFill>
            <a:gsLst>
              <a:gs pos="5000">
                <a:srgbClr val="5AA3AE">
                  <a:alpha val="40000"/>
                </a:srgbClr>
              </a:gs>
              <a:gs pos="100000">
                <a:srgbClr val="44BA7E">
                  <a:alpha val="40000"/>
                </a:srgbClr>
              </a:gs>
            </a:gsLst>
            <a:lin ang="5400000"/>
          </a:gradFill>
          <a:ln w="28575">
            <a:solidFill>
              <a:srgbClr val="034EA2"/>
            </a:solidFill>
            <a:miter lim="400000"/>
          </a:ln>
        </p:spPr>
        <p:txBody>
          <a:bodyPr lIns="43491" tIns="43491" rIns="43491" bIns="43491" anchor="ctr"/>
          <a:lstStyle/>
          <a:p>
            <a:pPr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311"/>
          </a:p>
        </p:txBody>
      </p:sp>
      <p:grpSp>
        <p:nvGrpSpPr>
          <p:cNvPr id="7" name="Group 13"/>
          <p:cNvGrpSpPr/>
          <p:nvPr/>
        </p:nvGrpSpPr>
        <p:grpSpPr>
          <a:xfrm>
            <a:off x="3768237" y="2581931"/>
            <a:ext cx="1649270" cy="1649270"/>
            <a:chOff x="-1" y="-1"/>
            <a:chExt cx="1926438" cy="1926438"/>
          </a:xfrm>
        </p:grpSpPr>
        <p:sp>
          <p:nvSpPr>
            <p:cNvPr id="8" name="Green Deal"/>
            <p:cNvSpPr/>
            <p:nvPr/>
          </p:nvSpPr>
          <p:spPr>
            <a:xfrm>
              <a:off x="-1" y="-1"/>
              <a:ext cx="1926438" cy="1926438"/>
            </a:xfrm>
            <a:prstGeom prst="ellipse">
              <a:avLst/>
            </a:prstGeom>
            <a:gradFill flip="none" rotWithShape="1">
              <a:gsLst>
                <a:gs pos="5000">
                  <a:srgbClr val="5AA3AE"/>
                </a:gs>
                <a:gs pos="100000">
                  <a:srgbClr val="44BA7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3491" tIns="43491" rIns="43491" bIns="43491" numCol="1" anchor="ctr">
              <a:noAutofit/>
            </a:bodyPr>
            <a:lstStyle/>
            <a:p>
              <a:pPr>
                <a:defRPr sz="2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311"/>
            </a:p>
          </p:txBody>
        </p:sp>
        <p:pic>
          <p:nvPicPr>
            <p:cNvPr id="9" name="Picture 2" descr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821" y="169328"/>
              <a:ext cx="1587017" cy="1597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Rectangle 3"/>
            <p:cNvSpPr txBox="1"/>
            <p:nvPr/>
          </p:nvSpPr>
          <p:spPr>
            <a:xfrm>
              <a:off x="451319" y="83469"/>
              <a:ext cx="1084698" cy="1507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9140" tIns="39140" rIns="39140" bIns="39140" numCol="1" anchor="t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endParaRPr sz="1712" dirty="0"/>
            </a:p>
            <a:p>
              <a:pPr algn="ctr">
                <a:defRPr sz="18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r>
                <a:rPr sz="1541" dirty="0"/>
                <a:t>The</a:t>
              </a:r>
              <a:endParaRPr sz="1712" dirty="0"/>
            </a:p>
            <a:p>
              <a:pPr algn="ctr">
                <a:defRPr sz="18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r>
                <a:rPr sz="1541" dirty="0"/>
                <a:t>European</a:t>
              </a:r>
              <a:br>
                <a:rPr sz="1541" dirty="0"/>
              </a:br>
              <a:r>
                <a:rPr sz="1541" dirty="0"/>
                <a:t>Green </a:t>
              </a:r>
              <a:br>
                <a:rPr sz="1541" dirty="0"/>
              </a:br>
              <a:r>
                <a:rPr sz="1541" dirty="0"/>
                <a:t>Deal </a:t>
              </a:r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3768237" y="1701351"/>
            <a:ext cx="2170044" cy="830995"/>
            <a:chOff x="-1" y="-57606"/>
            <a:chExt cx="2170043" cy="830993"/>
          </a:xfrm>
        </p:grpSpPr>
        <p:sp>
          <p:nvSpPr>
            <p:cNvPr id="14" name="Rectangle 32"/>
            <p:cNvSpPr txBox="1"/>
            <p:nvPr/>
          </p:nvSpPr>
          <p:spPr>
            <a:xfrm>
              <a:off x="68815" y="-57606"/>
              <a:ext cx="2101227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600" b="1">
                  <a:solidFill>
                    <a:srgbClr val="034EA2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600" dirty="0">
                  <a:latin typeface="EC Square Sans Pro Medium" panose="020B0500000000020004" pitchFamily="34" charset="0"/>
                </a:rPr>
                <a:t>Transforming the </a:t>
              </a:r>
              <a:br>
                <a:rPr sz="1600" dirty="0">
                  <a:latin typeface="EC Square Sans Pro Medium" panose="020B0500000000020004" pitchFamily="34" charset="0"/>
                </a:rPr>
              </a:br>
              <a:r>
                <a:rPr sz="1600" dirty="0">
                  <a:latin typeface="EC Square Sans Pro Medium" panose="020B0500000000020004" pitchFamily="34" charset="0"/>
                </a:rPr>
                <a:t>EU’s economy for a sustainable future</a:t>
              </a:r>
            </a:p>
          </p:txBody>
        </p:sp>
        <p:sp>
          <p:nvSpPr>
            <p:cNvPr id="15" name="Straight Connector 34"/>
            <p:cNvSpPr/>
            <p:nvPr/>
          </p:nvSpPr>
          <p:spPr>
            <a:xfrm flipH="1">
              <a:off x="-1" y="71239"/>
              <a:ext cx="2" cy="672940"/>
            </a:xfrm>
            <a:prstGeom prst="line">
              <a:avLst/>
            </a:prstGeom>
            <a:noFill/>
            <a:ln w="28575" cap="rnd">
              <a:solidFill>
                <a:srgbClr val="034EA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 sz="1600">
                <a:latin typeface="EC Square Sans Pro Medium" panose="020B0500000000020004" pitchFamily="34" charset="0"/>
              </a:endParaRP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3918762" y="4410372"/>
            <a:ext cx="2207790" cy="562192"/>
            <a:chOff x="-1" y="0"/>
            <a:chExt cx="2207789" cy="687227"/>
          </a:xfrm>
        </p:grpSpPr>
        <p:sp>
          <p:nvSpPr>
            <p:cNvPr id="17" name="Rectangle 32"/>
            <p:cNvSpPr/>
            <p:nvPr/>
          </p:nvSpPr>
          <p:spPr>
            <a:xfrm>
              <a:off x="106561" y="0"/>
              <a:ext cx="2101227" cy="58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 sz="1600" b="1">
                  <a:solidFill>
                    <a:srgbClr val="034EA2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600" dirty="0">
                  <a:latin typeface="EC Square Sans Pro Medium" panose="020B0500000000020004" pitchFamily="34" charset="0"/>
                </a:rPr>
                <a:t>And </a:t>
              </a:r>
              <a:r>
                <a:rPr sz="1600" dirty="0" err="1">
                  <a:latin typeface="EC Square Sans Pro Medium" panose="020B0500000000020004" pitchFamily="34" charset="0"/>
                </a:rPr>
                <a:t>leav</a:t>
              </a:r>
              <a:r>
                <a:rPr lang="en-IE" sz="1600" dirty="0" err="1">
                  <a:latin typeface="EC Square Sans Pro Medium" panose="020B0500000000020004" pitchFamily="34" charset="0"/>
                </a:rPr>
                <a:t>ing</a:t>
              </a:r>
              <a:r>
                <a:rPr sz="1600" dirty="0">
                  <a:latin typeface="EC Square Sans Pro Medium" panose="020B0500000000020004" pitchFamily="34" charset="0"/>
                </a:rPr>
                <a:t>  </a:t>
              </a:r>
            </a:p>
            <a:p>
              <a:pPr algn="l">
                <a:defRPr sz="1600" b="1">
                  <a:solidFill>
                    <a:srgbClr val="034EA2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lang="en-IE" sz="1600" dirty="0">
                  <a:latin typeface="EC Square Sans Pro Medium" panose="020B0500000000020004" pitchFamily="34" charset="0"/>
                </a:rPr>
                <a:t>n</a:t>
              </a:r>
              <a:r>
                <a:rPr sz="1600" dirty="0">
                  <a:latin typeface="EC Square Sans Pro Medium" panose="020B0500000000020004" pitchFamily="34" charset="0"/>
                </a:rPr>
                <a:t>o one behind </a:t>
              </a:r>
            </a:p>
          </p:txBody>
        </p:sp>
        <p:sp>
          <p:nvSpPr>
            <p:cNvPr id="18" name="Straight Connector 34"/>
            <p:cNvSpPr/>
            <p:nvPr/>
          </p:nvSpPr>
          <p:spPr>
            <a:xfrm flipH="1">
              <a:off x="-1" y="14287"/>
              <a:ext cx="2" cy="672940"/>
            </a:xfrm>
            <a:prstGeom prst="line">
              <a:avLst/>
            </a:prstGeom>
            <a:noFill/>
            <a:ln w="28575" cap="rnd">
              <a:solidFill>
                <a:srgbClr val="034EA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1600">
                <a:latin typeface="EC Square Sans Pro Medium" panose="020B0500000000020004" pitchFamily="34" charset="0"/>
              </a:endParaRPr>
            </a:p>
          </p:txBody>
        </p:sp>
      </p:grpSp>
      <p:grpSp>
        <p:nvGrpSpPr>
          <p:cNvPr id="19" name="Vorm"/>
          <p:cNvGrpSpPr/>
          <p:nvPr/>
        </p:nvGrpSpPr>
        <p:grpSpPr>
          <a:xfrm>
            <a:off x="376915" y="5495748"/>
            <a:ext cx="2503244" cy="654896"/>
            <a:chOff x="-18356" y="0"/>
            <a:chExt cx="2538357" cy="654894"/>
          </a:xfrm>
        </p:grpSpPr>
        <p:sp>
          <p:nvSpPr>
            <p:cNvPr id="20" name="Rechthoek"/>
            <p:cNvSpPr/>
            <p:nvPr/>
          </p:nvSpPr>
          <p:spPr>
            <a:xfrm>
              <a:off x="-1" y="0"/>
              <a:ext cx="2520002" cy="654894"/>
            </a:xfrm>
            <a:prstGeom prst="rect">
              <a:avLst/>
            </a:prstGeom>
            <a:solidFill>
              <a:srgbClr val="034EA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21" name="Leave no one behind  (Just Transition)"/>
            <p:cNvSpPr txBox="1"/>
            <p:nvPr/>
          </p:nvSpPr>
          <p:spPr>
            <a:xfrm>
              <a:off x="-18356" y="60708"/>
              <a:ext cx="2520002" cy="533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b="0" dirty="0">
                  <a:latin typeface="EC Square Sans Pro Medium" panose="020B0500000000020004" pitchFamily="34" charset="0"/>
                </a:rPr>
                <a:t>Leave no one behind </a:t>
              </a:r>
              <a:br>
                <a:rPr sz="1400" b="0" dirty="0">
                  <a:latin typeface="EC Square Sans Pro Medium" panose="020B0500000000020004" pitchFamily="34" charset="0"/>
                </a:rPr>
              </a:br>
              <a:r>
                <a:rPr sz="1400" b="0" dirty="0">
                  <a:latin typeface="EC Square Sans Pro Medium" panose="020B0500000000020004" pitchFamily="34" charset="0"/>
                </a:rPr>
                <a:t>(Just Transition)</a:t>
              </a:r>
            </a:p>
          </p:txBody>
        </p:sp>
      </p:grpSp>
      <p:grpSp>
        <p:nvGrpSpPr>
          <p:cNvPr id="22" name="Vorm"/>
          <p:cNvGrpSpPr/>
          <p:nvPr/>
        </p:nvGrpSpPr>
        <p:grpSpPr>
          <a:xfrm>
            <a:off x="6369619" y="5507413"/>
            <a:ext cx="2472542" cy="642277"/>
            <a:chOff x="-1" y="-1"/>
            <a:chExt cx="2520002" cy="642276"/>
          </a:xfrm>
        </p:grpSpPr>
        <p:sp>
          <p:nvSpPr>
            <p:cNvPr id="23" name="Rechthoek"/>
            <p:cNvSpPr/>
            <p:nvPr/>
          </p:nvSpPr>
          <p:spPr>
            <a:xfrm>
              <a:off x="-1" y="-1"/>
              <a:ext cx="2520002" cy="642276"/>
            </a:xfrm>
            <a:prstGeom prst="rect">
              <a:avLst/>
            </a:prstGeom>
            <a:solidFill>
              <a:srgbClr val="034EA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24" name="Financing the transition"/>
            <p:cNvSpPr txBox="1"/>
            <p:nvPr/>
          </p:nvSpPr>
          <p:spPr>
            <a:xfrm>
              <a:off x="-1" y="162120"/>
              <a:ext cx="2520002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Financing the transition</a:t>
              </a:r>
            </a:p>
          </p:txBody>
        </p:sp>
      </p:grpSp>
      <p:sp>
        <p:nvSpPr>
          <p:cNvPr id="25" name="Rechthoek"/>
          <p:cNvSpPr/>
          <p:nvPr/>
        </p:nvSpPr>
        <p:spPr>
          <a:xfrm>
            <a:off x="375735" y="1187910"/>
            <a:ext cx="2468074" cy="697068"/>
          </a:xfrm>
          <a:prstGeom prst="rect">
            <a:avLst/>
          </a:prstGeom>
          <a:solidFill>
            <a:srgbClr val="034EA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Designing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a set of </a:t>
            </a:r>
          </a:p>
          <a:p>
            <a:pPr algn="ctr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deeply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transformative </a:t>
            </a: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policies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endParaRPr sz="1400" b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6" name="Rechthoek"/>
          <p:cNvSpPr/>
          <p:nvPr/>
        </p:nvSpPr>
        <p:spPr>
          <a:xfrm>
            <a:off x="6391179" y="1142116"/>
            <a:ext cx="2468130" cy="697068"/>
          </a:xfrm>
          <a:prstGeom prst="rect">
            <a:avLst/>
          </a:prstGeom>
          <a:solidFill>
            <a:srgbClr val="034EA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Mainstreaming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</a:p>
          <a:p>
            <a:pPr algn="ctr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sustainability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in all EU </a:t>
            </a:r>
            <a:r>
              <a:rPr lang="fr-BE" sz="14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policies</a:t>
            </a:r>
            <a:r>
              <a:rPr lang="fr-BE" sz="1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endParaRPr sz="1400" b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grpSp>
        <p:nvGrpSpPr>
          <p:cNvPr id="27" name="Vorm"/>
          <p:cNvGrpSpPr/>
          <p:nvPr/>
        </p:nvGrpSpPr>
        <p:grpSpPr>
          <a:xfrm>
            <a:off x="390574" y="3633141"/>
            <a:ext cx="2787448" cy="635311"/>
            <a:chOff x="-1" y="-1"/>
            <a:chExt cx="2787446" cy="635309"/>
          </a:xfrm>
        </p:grpSpPr>
        <p:sp>
          <p:nvSpPr>
            <p:cNvPr id="28" name="Vorm"/>
            <p:cNvSpPr/>
            <p:nvPr/>
          </p:nvSpPr>
          <p:spPr>
            <a:xfrm>
              <a:off x="-1" y="-1"/>
              <a:ext cx="2787446" cy="63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sz="1400">
                <a:latin typeface="EC Square Sans Pro Medium" panose="020B0500000000020004" pitchFamily="34" charset="0"/>
              </a:endParaRPr>
            </a:p>
          </p:txBody>
        </p:sp>
        <p:sp>
          <p:nvSpPr>
            <p:cNvPr id="29" name="Mobilising industry…"/>
            <p:cNvSpPr txBox="1"/>
            <p:nvPr/>
          </p:nvSpPr>
          <p:spPr>
            <a:xfrm>
              <a:off x="-1" y="50914"/>
              <a:ext cx="2787446" cy="533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dirty="0" err="1">
                  <a:latin typeface="EC Square Sans Pro Medium" panose="020B0500000000020004" pitchFamily="34" charset="0"/>
                </a:rPr>
                <a:t>Mobilising</a:t>
              </a:r>
              <a:r>
                <a:rPr sz="1400" dirty="0">
                  <a:latin typeface="EC Square Sans Pro Medium" panose="020B0500000000020004" pitchFamily="34" charset="0"/>
                </a:rPr>
                <a:t> industry </a:t>
              </a:r>
            </a:p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dirty="0">
                  <a:latin typeface="EC Square Sans Pro Medium" panose="020B0500000000020004" pitchFamily="34" charset="0"/>
                </a:rPr>
                <a:t>for a clean and circular economy</a:t>
              </a:r>
            </a:p>
          </p:txBody>
        </p:sp>
      </p:grpSp>
      <p:grpSp>
        <p:nvGrpSpPr>
          <p:cNvPr id="30" name="Vorm"/>
          <p:cNvGrpSpPr/>
          <p:nvPr/>
        </p:nvGrpSpPr>
        <p:grpSpPr>
          <a:xfrm>
            <a:off x="6088806" y="2873946"/>
            <a:ext cx="2765989" cy="649819"/>
            <a:chOff x="-1" y="-1"/>
            <a:chExt cx="2765988" cy="649818"/>
          </a:xfrm>
        </p:grpSpPr>
        <p:sp>
          <p:nvSpPr>
            <p:cNvPr id="31" name="Vorm"/>
            <p:cNvSpPr/>
            <p:nvPr/>
          </p:nvSpPr>
          <p:spPr>
            <a:xfrm>
              <a:off x="0" y="-1"/>
              <a:ext cx="2765986" cy="64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32" name="Preserving and restoring ecosystems and biodiversity"/>
            <p:cNvSpPr txBox="1"/>
            <p:nvPr/>
          </p:nvSpPr>
          <p:spPr>
            <a:xfrm>
              <a:off x="-1" y="58168"/>
              <a:ext cx="2765988" cy="53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Preserving and restoring ecosystems and biodiversity</a:t>
              </a:r>
            </a:p>
          </p:txBody>
        </p:sp>
      </p:grpSp>
      <p:grpSp>
        <p:nvGrpSpPr>
          <p:cNvPr id="33" name="Vorm"/>
          <p:cNvGrpSpPr/>
          <p:nvPr/>
        </p:nvGrpSpPr>
        <p:grpSpPr>
          <a:xfrm>
            <a:off x="6064219" y="3669228"/>
            <a:ext cx="2772142" cy="748923"/>
            <a:chOff x="0" y="189"/>
            <a:chExt cx="2772141" cy="748922"/>
          </a:xfrm>
        </p:grpSpPr>
        <p:sp>
          <p:nvSpPr>
            <p:cNvPr id="34" name="Vorm"/>
            <p:cNvSpPr/>
            <p:nvPr/>
          </p:nvSpPr>
          <p:spPr>
            <a:xfrm>
              <a:off x="0" y="21807"/>
              <a:ext cx="2772141" cy="70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0" y="21600"/>
                    <a:pt x="20506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90" y="0"/>
                    <a:pt x="1094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35" name="From ‘Farm to Fork’: a fair, healthy and environmentally friendly food system"/>
            <p:cNvSpPr txBox="1"/>
            <p:nvPr/>
          </p:nvSpPr>
          <p:spPr>
            <a:xfrm>
              <a:off x="0" y="189"/>
              <a:ext cx="2772141" cy="748922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From ‘Farm to Fork’: a fair, healthy and environmentally friendly food system </a:t>
              </a:r>
            </a:p>
          </p:txBody>
        </p:sp>
      </p:grpSp>
      <p:grpSp>
        <p:nvGrpSpPr>
          <p:cNvPr id="36" name="Vorm"/>
          <p:cNvGrpSpPr/>
          <p:nvPr/>
        </p:nvGrpSpPr>
        <p:grpSpPr>
          <a:xfrm>
            <a:off x="702032" y="4559092"/>
            <a:ext cx="2787448" cy="658250"/>
            <a:chOff x="-1" y="0"/>
            <a:chExt cx="2787446" cy="658249"/>
          </a:xfrm>
        </p:grpSpPr>
        <p:sp>
          <p:nvSpPr>
            <p:cNvPr id="37" name="Vorm"/>
            <p:cNvSpPr/>
            <p:nvPr/>
          </p:nvSpPr>
          <p:spPr>
            <a:xfrm>
              <a:off x="-1" y="0"/>
              <a:ext cx="2787446" cy="65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29" y="21600"/>
                    <a:pt x="20549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71" y="0"/>
                    <a:pt x="1051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38" name="Building and renovating in an energy and resource efficient way"/>
            <p:cNvSpPr txBox="1"/>
            <p:nvPr/>
          </p:nvSpPr>
          <p:spPr>
            <a:xfrm>
              <a:off x="-1" y="62385"/>
              <a:ext cx="2787446" cy="53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Building and renovating in an energy and resource efficient way</a:t>
              </a:r>
            </a:p>
          </p:txBody>
        </p:sp>
      </p:grpSp>
      <p:grpSp>
        <p:nvGrpSpPr>
          <p:cNvPr id="39" name="Vorm"/>
          <p:cNvGrpSpPr/>
          <p:nvPr/>
        </p:nvGrpSpPr>
        <p:grpSpPr>
          <a:xfrm>
            <a:off x="5832123" y="4623110"/>
            <a:ext cx="2745461" cy="637504"/>
            <a:chOff x="-1" y="0"/>
            <a:chExt cx="2745460" cy="637502"/>
          </a:xfrm>
        </p:grpSpPr>
        <p:sp>
          <p:nvSpPr>
            <p:cNvPr id="40" name="Vorm"/>
            <p:cNvSpPr/>
            <p:nvPr/>
          </p:nvSpPr>
          <p:spPr>
            <a:xfrm>
              <a:off x="0" y="0"/>
              <a:ext cx="2745459" cy="63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0" y="21600"/>
                    <a:pt x="20506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90" y="0"/>
                    <a:pt x="1094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41" name="Accelerating the shift to sustainable and smart mobility"/>
            <p:cNvSpPr txBox="1"/>
            <p:nvPr/>
          </p:nvSpPr>
          <p:spPr>
            <a:xfrm>
              <a:off x="-1" y="52011"/>
              <a:ext cx="2745460" cy="533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Accelerating the shift to sustainable and smart mobility</a:t>
              </a:r>
            </a:p>
          </p:txBody>
        </p:sp>
      </p:grpSp>
      <p:grpSp>
        <p:nvGrpSpPr>
          <p:cNvPr id="42" name="Vorm"/>
          <p:cNvGrpSpPr/>
          <p:nvPr/>
        </p:nvGrpSpPr>
        <p:grpSpPr>
          <a:xfrm>
            <a:off x="582355" y="2082139"/>
            <a:ext cx="2796286" cy="656851"/>
            <a:chOff x="0" y="-1"/>
            <a:chExt cx="2796285" cy="656850"/>
          </a:xfrm>
        </p:grpSpPr>
        <p:sp>
          <p:nvSpPr>
            <p:cNvPr id="43" name="Vorm"/>
            <p:cNvSpPr/>
            <p:nvPr/>
          </p:nvSpPr>
          <p:spPr>
            <a:xfrm>
              <a:off x="0" y="-1"/>
              <a:ext cx="2796285" cy="65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44" name="Increasing the EU’s Climate ambition for 2030 and 2050"/>
            <p:cNvSpPr txBox="1"/>
            <p:nvPr/>
          </p:nvSpPr>
          <p:spPr>
            <a:xfrm>
              <a:off x="0" y="61686"/>
              <a:ext cx="2796284" cy="53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algn="ctr"/>
              <a:r>
                <a:rPr b="0" dirty="0">
                  <a:latin typeface="EC Square Sans Pro Medium" panose="020B0500000000020004" pitchFamily="34" charset="0"/>
                </a:rPr>
                <a:t>Increasing the EU’s Climate ambition for 2030 and 2050</a:t>
              </a:r>
            </a:p>
          </p:txBody>
        </p:sp>
      </p:grpSp>
      <p:grpSp>
        <p:nvGrpSpPr>
          <p:cNvPr id="45" name="Vorm"/>
          <p:cNvGrpSpPr/>
          <p:nvPr/>
        </p:nvGrpSpPr>
        <p:grpSpPr>
          <a:xfrm>
            <a:off x="324789" y="2865893"/>
            <a:ext cx="2796736" cy="624744"/>
            <a:chOff x="0" y="0"/>
            <a:chExt cx="2796735" cy="624742"/>
          </a:xfrm>
        </p:grpSpPr>
        <p:sp>
          <p:nvSpPr>
            <p:cNvPr id="46" name="Vorm"/>
            <p:cNvSpPr/>
            <p:nvPr/>
          </p:nvSpPr>
          <p:spPr>
            <a:xfrm>
              <a:off x="0" y="0"/>
              <a:ext cx="2796735" cy="62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47" name="Supplying clean, affordable  and secure energy"/>
            <p:cNvSpPr txBox="1"/>
            <p:nvPr/>
          </p:nvSpPr>
          <p:spPr>
            <a:xfrm>
              <a:off x="0" y="45631"/>
              <a:ext cx="2796735" cy="533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b="0" dirty="0">
                  <a:latin typeface="EC Square Sans Pro Medium" panose="020B0500000000020004" pitchFamily="34" charset="0"/>
                </a:rPr>
                <a:t>Supplying clean, affordable </a:t>
              </a:r>
              <a:br>
                <a:rPr sz="1400" b="0" dirty="0">
                  <a:latin typeface="EC Square Sans Pro Medium" panose="020B0500000000020004" pitchFamily="34" charset="0"/>
                </a:rPr>
              </a:br>
              <a:r>
                <a:rPr sz="1400" b="0" dirty="0">
                  <a:latin typeface="EC Square Sans Pro Medium" panose="020B0500000000020004" pitchFamily="34" charset="0"/>
                </a:rPr>
                <a:t>and secure energy</a:t>
              </a:r>
            </a:p>
          </p:txBody>
        </p:sp>
      </p:grpSp>
      <p:grpSp>
        <p:nvGrpSpPr>
          <p:cNvPr id="48" name="Vorm"/>
          <p:cNvGrpSpPr/>
          <p:nvPr/>
        </p:nvGrpSpPr>
        <p:grpSpPr>
          <a:xfrm>
            <a:off x="5786710" y="2041060"/>
            <a:ext cx="2796287" cy="669960"/>
            <a:chOff x="0" y="0"/>
            <a:chExt cx="2796285" cy="669958"/>
          </a:xfrm>
        </p:grpSpPr>
        <p:sp>
          <p:nvSpPr>
            <p:cNvPr id="49" name="Vorm"/>
            <p:cNvSpPr/>
            <p:nvPr/>
          </p:nvSpPr>
          <p:spPr>
            <a:xfrm>
              <a:off x="0" y="0"/>
              <a:ext cx="2796285" cy="66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0" b="0">
                <a:latin typeface="EC Square Sans Pro Medium" panose="020B0500000000020004" pitchFamily="34" charset="0"/>
              </a:endParaRPr>
            </a:p>
          </p:txBody>
        </p:sp>
        <p:sp>
          <p:nvSpPr>
            <p:cNvPr id="50" name="A zero pollution ambition…"/>
            <p:cNvSpPr txBox="1"/>
            <p:nvPr/>
          </p:nvSpPr>
          <p:spPr>
            <a:xfrm>
              <a:off x="0" y="68239"/>
              <a:ext cx="2796284" cy="533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b="0">
                  <a:latin typeface="EC Square Sans Pro Medium" panose="020B0500000000020004" pitchFamily="34" charset="0"/>
                </a:rPr>
                <a:t>A zero pollution ambition </a:t>
              </a:r>
              <a:endParaRPr sz="1400" b="0">
                <a:latin typeface="EC Square Sans Pro Medium" panose="020B0500000000020004" pitchFamily="34" charset="0"/>
                <a:ea typeface="Helvetica Neue Medium"/>
                <a:cs typeface="Helvetica Neue Medium"/>
                <a:sym typeface="Helvetica Neue Medium"/>
              </a:endParaRPr>
            </a:p>
            <a:p>
              <a:pPr algn="ctr"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400" b="0">
                  <a:latin typeface="EC Square Sans Pro Medium" panose="020B0500000000020004" pitchFamily="34" charset="0"/>
                </a:rPr>
                <a:t>for a toxic-free environment</a:t>
              </a:r>
            </a:p>
          </p:txBody>
        </p:sp>
      </p:grpSp>
      <p:grpSp>
        <p:nvGrpSpPr>
          <p:cNvPr id="51" name="Group 2"/>
          <p:cNvGrpSpPr/>
          <p:nvPr/>
        </p:nvGrpSpPr>
        <p:grpSpPr>
          <a:xfrm>
            <a:off x="4729444" y="5569832"/>
            <a:ext cx="1549111" cy="584773"/>
            <a:chOff x="-1" y="0"/>
            <a:chExt cx="1549110" cy="584772"/>
          </a:xfrm>
        </p:grpSpPr>
        <p:sp>
          <p:nvSpPr>
            <p:cNvPr id="52" name="Rectangle 64"/>
            <p:cNvSpPr txBox="1"/>
            <p:nvPr/>
          </p:nvSpPr>
          <p:spPr>
            <a:xfrm>
              <a:off x="45719" y="0"/>
              <a:ext cx="150339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defRPr sz="1600" b="1">
                  <a:solidFill>
                    <a:srgbClr val="0B7468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r>
                <a:rPr dirty="0"/>
                <a:t>A European Climate Pact</a:t>
              </a:r>
            </a:p>
          </p:txBody>
        </p:sp>
        <p:sp>
          <p:nvSpPr>
            <p:cNvPr id="53" name="Straight Connector 68"/>
            <p:cNvSpPr/>
            <p:nvPr/>
          </p:nvSpPr>
          <p:spPr>
            <a:xfrm flipH="1">
              <a:off x="-1" y="69902"/>
              <a:ext cx="2" cy="444970"/>
            </a:xfrm>
            <a:prstGeom prst="line">
              <a:avLst/>
            </a:prstGeom>
            <a:noFill/>
            <a:ln w="28575" cap="rnd">
              <a:solidFill>
                <a:srgbClr val="0B746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3246907" y="5586099"/>
            <a:ext cx="1556834" cy="584773"/>
            <a:chOff x="-1" y="0"/>
            <a:chExt cx="1556832" cy="584772"/>
          </a:xfrm>
        </p:grpSpPr>
        <p:sp>
          <p:nvSpPr>
            <p:cNvPr id="55" name="Rectangle 27"/>
            <p:cNvSpPr txBox="1"/>
            <p:nvPr/>
          </p:nvSpPr>
          <p:spPr>
            <a:xfrm>
              <a:off x="53441" y="0"/>
              <a:ext cx="150339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 sz="1600" b="1">
                  <a:solidFill>
                    <a:srgbClr val="0B7468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sz="1600" dirty="0"/>
                <a:t>The EU as a </a:t>
              </a:r>
              <a:br>
                <a:rPr sz="1600" dirty="0"/>
              </a:br>
              <a:r>
                <a:rPr sz="1600" dirty="0"/>
                <a:t>global leader</a:t>
              </a:r>
            </a:p>
          </p:txBody>
        </p:sp>
        <p:sp>
          <p:nvSpPr>
            <p:cNvPr id="56" name="Straight Connector 69"/>
            <p:cNvSpPr/>
            <p:nvPr/>
          </p:nvSpPr>
          <p:spPr>
            <a:xfrm flipH="1">
              <a:off x="-1" y="69902"/>
              <a:ext cx="2" cy="444970"/>
            </a:xfrm>
            <a:prstGeom prst="line">
              <a:avLst/>
            </a:prstGeom>
            <a:noFill/>
            <a:ln w="28575" cap="rnd">
              <a:solidFill>
                <a:srgbClr val="0B746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" name="The Green Deal Framework"/>
          <p:cNvSpPr txBox="1"/>
          <p:nvPr/>
        </p:nvSpPr>
        <p:spPr>
          <a:xfrm>
            <a:off x="1956705" y="460414"/>
            <a:ext cx="5142397" cy="5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707" tIns="33707" rIns="33707" bIns="33707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3000" dirty="0"/>
              <a:t>The </a:t>
            </a:r>
            <a:r>
              <a:rPr lang="en-GB" sz="3000" dirty="0">
                <a:solidFill>
                  <a:srgbClr val="44BA7E"/>
                </a:solidFill>
              </a:rPr>
              <a:t>European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44BA7E"/>
                </a:solidFill>
              </a:rPr>
              <a:t>Green Deal</a:t>
            </a:r>
          </a:p>
        </p:txBody>
      </p:sp>
    </p:spTree>
    <p:extLst>
      <p:ext uri="{BB962C8B-B14F-4D97-AF65-F5344CB8AC3E}">
        <p14:creationId xmlns:p14="http://schemas.microsoft.com/office/powerpoint/2010/main" val="9368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  <p:bldP spid="22" grpId="0" animBg="1" advAuto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209365" y="1036813"/>
            <a:ext cx="8784187" cy="5383843"/>
          </a:xfrm>
          <a:prstGeom prst="rect">
            <a:avLst/>
          </a:prstGeom>
          <a:ln>
            <a:solidFill>
              <a:srgbClr val="A7A7A7"/>
            </a:solidFill>
          </a:ln>
        </p:spPr>
        <p:txBody>
          <a:bodyPr lIns="43491" tIns="43491" rIns="43491" bIns="4349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6506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Oval 26"/>
          <p:cNvSpPr/>
          <p:nvPr/>
        </p:nvSpPr>
        <p:spPr>
          <a:xfrm>
            <a:off x="321964" y="-802355"/>
            <a:ext cx="8541816" cy="8541820"/>
          </a:xfrm>
          <a:prstGeom prst="ellipse">
            <a:avLst/>
          </a:prstGeom>
          <a:gradFill>
            <a:gsLst>
              <a:gs pos="5000">
                <a:srgbClr val="5AA3AE">
                  <a:alpha val="10000"/>
                </a:srgbClr>
              </a:gs>
              <a:gs pos="90000">
                <a:srgbClr val="44BA7E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3491" tIns="43491" rIns="43491" bIns="4349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231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6" name="Oval 26"/>
          <p:cNvSpPr/>
          <p:nvPr/>
        </p:nvSpPr>
        <p:spPr>
          <a:xfrm>
            <a:off x="2594636" y="1135184"/>
            <a:ext cx="3954234" cy="3967952"/>
          </a:xfrm>
          <a:prstGeom prst="ellipse">
            <a:avLst/>
          </a:prstGeom>
          <a:gradFill>
            <a:gsLst>
              <a:gs pos="5000">
                <a:srgbClr val="5AA3AE">
                  <a:alpha val="40000"/>
                </a:srgbClr>
              </a:gs>
              <a:gs pos="100000">
                <a:srgbClr val="44BA7E">
                  <a:alpha val="40000"/>
                </a:srgbClr>
              </a:gs>
            </a:gsLst>
            <a:lin ang="5400000"/>
          </a:gradFill>
          <a:ln w="28575">
            <a:solidFill>
              <a:srgbClr val="034EA2"/>
            </a:solidFill>
            <a:miter lim="400000"/>
          </a:ln>
        </p:spPr>
        <p:txBody>
          <a:bodyPr lIns="43491" tIns="43491" rIns="43491" bIns="4349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231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3784139" y="2381530"/>
            <a:ext cx="1649270" cy="1649270"/>
            <a:chOff x="-1" y="-1"/>
            <a:chExt cx="1926438" cy="1926438"/>
          </a:xfrm>
        </p:grpSpPr>
        <p:sp>
          <p:nvSpPr>
            <p:cNvPr id="9" name="Green Deal"/>
            <p:cNvSpPr/>
            <p:nvPr/>
          </p:nvSpPr>
          <p:spPr>
            <a:xfrm>
              <a:off x="-1" y="-1"/>
              <a:ext cx="1926438" cy="1926438"/>
            </a:xfrm>
            <a:prstGeom prst="ellipse">
              <a:avLst/>
            </a:prstGeom>
            <a:gradFill flip="none" rotWithShape="1">
              <a:gsLst>
                <a:gs pos="5000">
                  <a:srgbClr val="5AA3AE"/>
                </a:gs>
                <a:gs pos="100000">
                  <a:srgbClr val="44BA7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3491" tIns="43491" rIns="43491" bIns="43491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231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0" name="Picture 2" descr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821" y="169328"/>
              <a:ext cx="1587017" cy="1597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Rectangle 3"/>
            <p:cNvSpPr txBox="1"/>
            <p:nvPr/>
          </p:nvSpPr>
          <p:spPr>
            <a:xfrm>
              <a:off x="451319" y="83469"/>
              <a:ext cx="1084698" cy="1507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9140" tIns="39140" rIns="39140" bIns="39140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endParaRPr kumimoji="0" sz="171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/>
                <a:sym typeface="EC Square Sans Pr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  <a:t>The</a:t>
              </a:r>
              <a:endParaRPr kumimoji="0" sz="171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/>
                <a:sym typeface="EC Square Sans Pr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defRPr>
              </a:pPr>
              <a: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  <a:t>European</a:t>
              </a:r>
              <a:b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</a:br>
              <a: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  <a:t>Green </a:t>
              </a:r>
              <a:b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</a:br>
              <a:r>
                <a:rPr kumimoji="0" sz="154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sym typeface="EC Square Sans Pro"/>
                </a:rPr>
                <a:t>Deal </a:t>
              </a:r>
            </a:p>
          </p:txBody>
        </p:sp>
      </p:grpSp>
      <p:sp>
        <p:nvSpPr>
          <p:cNvPr id="14" name="Rectangle 12"/>
          <p:cNvSpPr/>
          <p:nvPr/>
        </p:nvSpPr>
        <p:spPr>
          <a:xfrm>
            <a:off x="3119561" y="1667618"/>
            <a:ext cx="2904384" cy="3622395"/>
          </a:xfrm>
          <a:prstGeom prst="rect">
            <a:avLst/>
          </a:prstGeom>
          <a:solidFill>
            <a:srgbClr val="CDE8B5"/>
          </a:solidFill>
          <a:ln w="63500">
            <a:solidFill>
              <a:srgbClr val="389A6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39201" tIns="239201" rIns="239201" bIns="239201">
            <a:spAutoFit/>
          </a:bodyPr>
          <a:lstStyle/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US" sz="1200" kern="0" noProof="0" dirty="0" smtClean="0">
                <a:solidFill>
                  <a:srgbClr val="000000"/>
                </a:solidFill>
                <a:latin typeface="EC Square Sans Pro"/>
                <a:sym typeface="EC Square Sans Pro"/>
              </a:rPr>
              <a:t>Maintenance and enhancement of carbon sink</a:t>
            </a:r>
          </a:p>
          <a:p>
            <a:pPr marR="0" lvl="0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  <a:sym typeface="EC Square Sans Pro"/>
            </a:endParaRPr>
          </a:p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Wood as renewable energy source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if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 meeting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sustainability criteria (REDII)</a:t>
            </a:r>
          </a:p>
          <a:p>
            <a:pPr marR="0" lvl="0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  <a:sym typeface="EC Square Sans Pro"/>
            </a:endParaRPr>
          </a:p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Circular forest-based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 economy (CBE Partnership, HE research funding)</a:t>
            </a:r>
          </a:p>
          <a:p>
            <a:pPr marR="0" lvl="0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  <a:sym typeface="EC Square Sans Pro"/>
            </a:endParaRPr>
          </a:p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Potential for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 w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ood as construction material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  <a:sym typeface="EC Square Sans Pro"/>
              </a:rPr>
              <a:t> with low production emissions and high carbon storage</a:t>
            </a:r>
          </a:p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endParaRPr lang="en-US" sz="1200" kern="0" baseline="0" dirty="0">
              <a:solidFill>
                <a:srgbClr val="000000"/>
              </a:solidFill>
              <a:latin typeface="EC Square Sans Pro"/>
              <a:sym typeface="EC Square Sans Pro"/>
            </a:endParaRPr>
          </a:p>
          <a:p>
            <a:pPr marL="160426" marR="0" lvl="0" indent="-160426" algn="l" defTabSz="4684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US" sz="1200" kern="0" noProof="0" dirty="0" smtClean="0">
                <a:solidFill>
                  <a:srgbClr val="000000"/>
                </a:solidFill>
                <a:latin typeface="EC Square Sans Pro"/>
                <a:sym typeface="EC Square Sans Pro"/>
              </a:rPr>
              <a:t>Protection and restoration of forests as a goal of the Biodiversity Strategy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  <a:sym typeface="EC Square Sans Pro"/>
            </a:endParaRPr>
          </a:p>
        </p:txBody>
      </p:sp>
      <p:sp>
        <p:nvSpPr>
          <p:cNvPr id="15" name="Vorm"/>
          <p:cNvSpPr/>
          <p:nvPr/>
        </p:nvSpPr>
        <p:spPr>
          <a:xfrm>
            <a:off x="3339125" y="1232764"/>
            <a:ext cx="2476439" cy="573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3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111" y="21600"/>
                  <a:pt x="20507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89" y="0"/>
                  <a:pt x="1093" y="0"/>
                </a:cubicBezTo>
                <a:close/>
              </a:path>
            </a:pathLst>
          </a:custGeom>
          <a:solidFill>
            <a:srgbClr val="42B47B"/>
          </a:solidFill>
          <a:ln w="28575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43491" tIns="43491" rIns="43491" bIns="43491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EC Square Sans Pro Medium"/>
                <a:ea typeface="EC Square Sans Pro Medium"/>
                <a:cs typeface="EC Square Sans Pro Medium"/>
                <a:sym typeface="EC Square Sans Pro Medium"/>
              </a:defRPr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/>
                <a:ea typeface="Helvetica Neue Medium"/>
                <a:cs typeface="Helvetica Neue Medium"/>
                <a:sym typeface="EC Square Sans Pro Medium"/>
              </a:rPr>
              <a:t>Forest bioeconomy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/>
                <a:ea typeface="Helvetica Neue Medium"/>
                <a:cs typeface="Helvetica Neue Medium"/>
                <a:sym typeface="EC Square Sans Pro Medium"/>
              </a:rPr>
              <a:t> role in the EGD: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Medium"/>
              <a:ea typeface="Helvetica Neue Medium"/>
              <a:cs typeface="Helvetica Neue Medium"/>
              <a:sym typeface="EC Square Sans Pro Medium"/>
            </a:endParaRPr>
          </a:p>
        </p:txBody>
      </p:sp>
      <p:grpSp>
        <p:nvGrpSpPr>
          <p:cNvPr id="16" name="Vorm"/>
          <p:cNvGrpSpPr/>
          <p:nvPr/>
        </p:nvGrpSpPr>
        <p:grpSpPr>
          <a:xfrm>
            <a:off x="5937210" y="2406368"/>
            <a:ext cx="2765987" cy="649819"/>
            <a:chOff x="0" y="-1"/>
            <a:chExt cx="2765986" cy="649818"/>
          </a:xfrm>
          <a:solidFill>
            <a:srgbClr val="42B47B"/>
          </a:solidFill>
        </p:grpSpPr>
        <p:sp>
          <p:nvSpPr>
            <p:cNvPr id="17" name="Vorm"/>
            <p:cNvSpPr/>
            <p:nvPr/>
          </p:nvSpPr>
          <p:spPr>
            <a:xfrm>
              <a:off x="0" y="-1"/>
              <a:ext cx="2765986" cy="64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grpFill/>
            <a:ln w="28575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B0500000000020004" pitchFamily="34" charset="0"/>
                <a:sym typeface="EC Square Sans Pro Medium"/>
              </a:endParaRPr>
            </a:p>
          </p:txBody>
        </p:sp>
        <p:sp>
          <p:nvSpPr>
            <p:cNvPr id="18" name="Preserving and restoring ecosystems and biodiversity"/>
            <p:cNvSpPr txBox="1"/>
            <p:nvPr/>
          </p:nvSpPr>
          <p:spPr>
            <a:xfrm>
              <a:off x="73460" y="58168"/>
              <a:ext cx="2627282" cy="53347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Preserving and restoring ecosystems and biodiversity</a:t>
              </a:r>
            </a:p>
          </p:txBody>
        </p:sp>
      </p:grpSp>
      <p:grpSp>
        <p:nvGrpSpPr>
          <p:cNvPr id="19" name="Vorm"/>
          <p:cNvGrpSpPr/>
          <p:nvPr/>
        </p:nvGrpSpPr>
        <p:grpSpPr>
          <a:xfrm>
            <a:off x="5937210" y="3435388"/>
            <a:ext cx="2792670" cy="763031"/>
            <a:chOff x="0" y="21807"/>
            <a:chExt cx="2772141" cy="705685"/>
          </a:xfrm>
          <a:solidFill>
            <a:schemeClr val="bg1">
              <a:lumMod val="95000"/>
            </a:schemeClr>
          </a:solidFill>
        </p:grpSpPr>
        <p:sp>
          <p:nvSpPr>
            <p:cNvPr id="20" name="Vorm"/>
            <p:cNvSpPr/>
            <p:nvPr/>
          </p:nvSpPr>
          <p:spPr>
            <a:xfrm>
              <a:off x="0" y="21807"/>
              <a:ext cx="2772141" cy="70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0" y="21600"/>
                    <a:pt x="20506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90" y="0"/>
                    <a:pt x="1094" y="0"/>
                  </a:cubicBezTo>
                  <a:close/>
                </a:path>
              </a:pathLst>
            </a:custGeom>
            <a:grpFill/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 panose="020B0500000000020004" pitchFamily="34" charset="0"/>
                <a:sym typeface="Helvetica Neue Medium"/>
              </a:endParaRPr>
            </a:p>
          </p:txBody>
        </p:sp>
        <p:sp>
          <p:nvSpPr>
            <p:cNvPr id="21" name="From ‘Farm to Fork’: a fair, healthy and environmentally friendly food system"/>
            <p:cNvSpPr txBox="1"/>
            <p:nvPr/>
          </p:nvSpPr>
          <p:spPr>
            <a:xfrm>
              <a:off x="153841" y="28331"/>
              <a:ext cx="2448692" cy="6926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From ‘Farm to Fork’: a fair, healthy and environmentally friendly food system </a:t>
              </a:r>
            </a:p>
          </p:txBody>
        </p:sp>
      </p:grpSp>
      <p:grpSp>
        <p:nvGrpSpPr>
          <p:cNvPr id="22" name="Vorm"/>
          <p:cNvGrpSpPr/>
          <p:nvPr/>
        </p:nvGrpSpPr>
        <p:grpSpPr>
          <a:xfrm>
            <a:off x="405841" y="4418957"/>
            <a:ext cx="2778638" cy="684179"/>
            <a:chOff x="-1" y="0"/>
            <a:chExt cx="2787446" cy="658249"/>
          </a:xfrm>
          <a:solidFill>
            <a:srgbClr val="42B47B"/>
          </a:solidFill>
        </p:grpSpPr>
        <p:sp>
          <p:nvSpPr>
            <p:cNvPr id="23" name="Vorm"/>
            <p:cNvSpPr/>
            <p:nvPr/>
          </p:nvSpPr>
          <p:spPr>
            <a:xfrm>
              <a:off x="-1" y="0"/>
              <a:ext cx="2787446" cy="65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29" y="21600"/>
                    <a:pt x="20549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71" y="0"/>
                    <a:pt x="1051" y="0"/>
                  </a:cubicBezTo>
                  <a:close/>
                </a:path>
              </a:pathLst>
            </a:custGeom>
            <a:grpFill/>
            <a:ln w="28575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B0500000000020004" pitchFamily="34" charset="0"/>
                <a:sym typeface="EC Square Sans Pro Medium"/>
              </a:endParaRPr>
            </a:p>
          </p:txBody>
        </p:sp>
        <p:sp>
          <p:nvSpPr>
            <p:cNvPr id="24" name="Building and renovating in an energy and resource efficient way"/>
            <p:cNvSpPr txBox="1"/>
            <p:nvPr/>
          </p:nvSpPr>
          <p:spPr>
            <a:xfrm>
              <a:off x="41488" y="72494"/>
              <a:ext cx="2674365" cy="5132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Building and renovating in an </a:t>
              </a:r>
              <a:r>
                <a:rPr kumimoji="0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energy</a:t>
              </a:r>
              <a:r>
                <a:rPr kumimoji="0" lang="en-I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 &amp; </a:t>
              </a:r>
              <a:r>
                <a:rPr kumimoji="0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resource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efficient way</a:t>
              </a:r>
            </a:p>
          </p:txBody>
        </p:sp>
      </p:grpSp>
      <p:grpSp>
        <p:nvGrpSpPr>
          <p:cNvPr id="25" name="Vorm"/>
          <p:cNvGrpSpPr/>
          <p:nvPr/>
        </p:nvGrpSpPr>
        <p:grpSpPr>
          <a:xfrm>
            <a:off x="5937210" y="4428318"/>
            <a:ext cx="2745461" cy="637504"/>
            <a:chOff x="-1" y="0"/>
            <a:chExt cx="2745460" cy="637502"/>
          </a:xfrm>
          <a:solidFill>
            <a:schemeClr val="bg1">
              <a:lumMod val="95000"/>
            </a:schemeClr>
          </a:solidFill>
        </p:grpSpPr>
        <p:sp>
          <p:nvSpPr>
            <p:cNvPr id="26" name="Vorm"/>
            <p:cNvSpPr/>
            <p:nvPr/>
          </p:nvSpPr>
          <p:spPr>
            <a:xfrm>
              <a:off x="0" y="0"/>
              <a:ext cx="2745459" cy="63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0" y="21600"/>
                    <a:pt x="20506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90" y="0"/>
                    <a:pt x="1094" y="0"/>
                  </a:cubicBezTo>
                  <a:close/>
                </a:path>
              </a:pathLst>
            </a:custGeom>
            <a:grpFill/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B0500000000020004" pitchFamily="34" charset="0"/>
                <a:sym typeface="EC Square Sans Pro Medium"/>
              </a:endParaRPr>
            </a:p>
          </p:txBody>
        </p:sp>
        <p:sp>
          <p:nvSpPr>
            <p:cNvPr id="27" name="Accelerating the shift to sustainable and smart mobility"/>
            <p:cNvSpPr txBox="1"/>
            <p:nvPr/>
          </p:nvSpPr>
          <p:spPr>
            <a:xfrm>
              <a:off x="-1" y="52011"/>
              <a:ext cx="2745460" cy="533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Accelerating the shift to sustainable and smart mobility</a:t>
              </a:r>
            </a:p>
          </p:txBody>
        </p:sp>
      </p:grpSp>
      <p:grpSp>
        <p:nvGrpSpPr>
          <p:cNvPr id="28" name="Vorm"/>
          <p:cNvGrpSpPr/>
          <p:nvPr/>
        </p:nvGrpSpPr>
        <p:grpSpPr>
          <a:xfrm>
            <a:off x="401911" y="1605931"/>
            <a:ext cx="2796286" cy="656851"/>
            <a:chOff x="0" y="-1"/>
            <a:chExt cx="2796285" cy="656850"/>
          </a:xfrm>
          <a:solidFill>
            <a:srgbClr val="42B47B"/>
          </a:solidFill>
        </p:grpSpPr>
        <p:sp>
          <p:nvSpPr>
            <p:cNvPr id="29" name="Vorm"/>
            <p:cNvSpPr/>
            <p:nvPr/>
          </p:nvSpPr>
          <p:spPr>
            <a:xfrm>
              <a:off x="0" y="-1"/>
              <a:ext cx="2796285" cy="65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grpFill/>
            <a:ln w="28575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 panose="020B0500000000020004" pitchFamily="34" charset="0"/>
                <a:sym typeface="Helvetica Neue Medium"/>
              </a:endParaRPr>
            </a:p>
          </p:txBody>
        </p:sp>
        <p:sp>
          <p:nvSpPr>
            <p:cNvPr id="30" name="Increasing the EU’s Climate ambition for 2030 and 2050"/>
            <p:cNvSpPr txBox="1"/>
            <p:nvPr/>
          </p:nvSpPr>
          <p:spPr>
            <a:xfrm>
              <a:off x="8574" y="61686"/>
              <a:ext cx="2778873" cy="53347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Increasing the EU’s Climate ambition for 2030 and 2050</a:t>
              </a:r>
            </a:p>
          </p:txBody>
        </p:sp>
      </p:grpSp>
      <p:grpSp>
        <p:nvGrpSpPr>
          <p:cNvPr id="31" name="Vorm"/>
          <p:cNvGrpSpPr/>
          <p:nvPr/>
        </p:nvGrpSpPr>
        <p:grpSpPr>
          <a:xfrm>
            <a:off x="398651" y="2467517"/>
            <a:ext cx="2796736" cy="624744"/>
            <a:chOff x="0" y="0"/>
            <a:chExt cx="2796735" cy="624742"/>
          </a:xfrm>
          <a:solidFill>
            <a:schemeClr val="accent3">
              <a:lumMod val="50000"/>
            </a:schemeClr>
          </a:solidFill>
        </p:grpSpPr>
        <p:sp>
          <p:nvSpPr>
            <p:cNvPr id="32" name="Vorm"/>
            <p:cNvSpPr/>
            <p:nvPr/>
          </p:nvSpPr>
          <p:spPr>
            <a:xfrm>
              <a:off x="0" y="0"/>
              <a:ext cx="2796735" cy="62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solidFill>
              <a:srgbClr val="42B47B"/>
            </a:solidFill>
            <a:ln w="28575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 panose="020B0500000000020004" pitchFamily="34" charset="0"/>
                <a:sym typeface="Helvetica Neue Medium"/>
              </a:endParaRPr>
            </a:p>
          </p:txBody>
        </p:sp>
        <p:sp>
          <p:nvSpPr>
            <p:cNvPr id="33" name="Supplying clean, affordable  and secure energy"/>
            <p:cNvSpPr txBox="1"/>
            <p:nvPr/>
          </p:nvSpPr>
          <p:spPr>
            <a:xfrm>
              <a:off x="74628" y="45631"/>
              <a:ext cx="2639832" cy="533477"/>
            </a:xfrm>
            <a:prstGeom prst="rect">
              <a:avLst/>
            </a:prstGeom>
            <a:solidFill>
              <a:srgbClr val="42B47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Supplying clean, affordable </a:t>
              </a:r>
              <a:b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</a:b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and secure energy</a:t>
              </a:r>
            </a:p>
          </p:txBody>
        </p:sp>
      </p:grpSp>
      <p:grpSp>
        <p:nvGrpSpPr>
          <p:cNvPr id="34" name="Vorm"/>
          <p:cNvGrpSpPr/>
          <p:nvPr/>
        </p:nvGrpSpPr>
        <p:grpSpPr>
          <a:xfrm>
            <a:off x="5956492" y="1568617"/>
            <a:ext cx="2796287" cy="669960"/>
            <a:chOff x="0" y="0"/>
            <a:chExt cx="2796285" cy="669958"/>
          </a:xfrm>
          <a:solidFill>
            <a:schemeClr val="bg1">
              <a:lumMod val="95000"/>
            </a:schemeClr>
          </a:solidFill>
        </p:grpSpPr>
        <p:sp>
          <p:nvSpPr>
            <p:cNvPr id="35" name="Vorm"/>
            <p:cNvSpPr/>
            <p:nvPr/>
          </p:nvSpPr>
          <p:spPr>
            <a:xfrm>
              <a:off x="0" y="0"/>
              <a:ext cx="2796285" cy="66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grpFill/>
            <a:ln w="285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 panose="020B0500000000020004" pitchFamily="34" charset="0"/>
                <a:sym typeface="Helvetica Neue Medium"/>
              </a:endParaRPr>
            </a:p>
          </p:txBody>
        </p:sp>
        <p:sp>
          <p:nvSpPr>
            <p:cNvPr id="36" name="A zero pollution ambition…"/>
            <p:cNvSpPr txBox="1"/>
            <p:nvPr/>
          </p:nvSpPr>
          <p:spPr>
            <a:xfrm>
              <a:off x="46960" y="68239"/>
              <a:ext cx="2684080" cy="533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A zero pollution ambition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B0500000000020004" pitchFamily="34" charset="0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for a toxic-free environment</a:t>
              </a:r>
            </a:p>
          </p:txBody>
        </p:sp>
      </p:grpSp>
      <p:grpSp>
        <p:nvGrpSpPr>
          <p:cNvPr id="37" name="Vorm"/>
          <p:cNvGrpSpPr/>
          <p:nvPr/>
        </p:nvGrpSpPr>
        <p:grpSpPr>
          <a:xfrm>
            <a:off x="401554" y="3440369"/>
            <a:ext cx="2796736" cy="687775"/>
            <a:chOff x="0" y="0"/>
            <a:chExt cx="2796735" cy="624742"/>
          </a:xfrm>
          <a:solidFill>
            <a:srgbClr val="42B47B"/>
          </a:solidFill>
        </p:grpSpPr>
        <p:sp>
          <p:nvSpPr>
            <p:cNvPr id="38" name="Vorm"/>
            <p:cNvSpPr/>
            <p:nvPr/>
          </p:nvSpPr>
          <p:spPr>
            <a:xfrm>
              <a:off x="0" y="0"/>
              <a:ext cx="2796735" cy="62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1111" y="21600"/>
                    <a:pt x="2050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489" y="0"/>
                    <a:pt x="1093" y="0"/>
                  </a:cubicBezTo>
                  <a:close/>
                </a:path>
              </a:pathLst>
            </a:custGeom>
            <a:grpFill/>
            <a:ln w="28575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 panose="020B0500000000020004" pitchFamily="34" charset="0"/>
                <a:sym typeface="Helvetica Neue Medium"/>
              </a:endParaRPr>
            </a:p>
          </p:txBody>
        </p:sp>
        <p:sp>
          <p:nvSpPr>
            <p:cNvPr id="39" name="Supplying clean, affordable  and secure energy"/>
            <p:cNvSpPr txBox="1"/>
            <p:nvPr/>
          </p:nvSpPr>
          <p:spPr>
            <a:xfrm>
              <a:off x="71725" y="70076"/>
              <a:ext cx="2639833" cy="4845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defRPr>
              </a:pPr>
              <a:r>
                <a:rPr kumimoji="0" lang="en-I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 panose="020B0500000000020004" pitchFamily="34" charset="0"/>
                  <a:sym typeface="EC Square Sans Pro Medium"/>
                </a:rPr>
                <a:t>Mobilising industry for a clean and circular economy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B0500000000020004" pitchFamily="34" charset="0"/>
                <a:sym typeface="EC Square Sans Pro Medium"/>
              </a:endParaRPr>
            </a:p>
          </p:txBody>
        </p:sp>
      </p:grpSp>
      <p:sp>
        <p:nvSpPr>
          <p:cNvPr id="41" name="The Green Deal Framework"/>
          <p:cNvSpPr txBox="1"/>
          <p:nvPr/>
        </p:nvSpPr>
        <p:spPr>
          <a:xfrm>
            <a:off x="1956705" y="460414"/>
            <a:ext cx="5142397" cy="5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707" tIns="33707" rIns="33707" bIns="33707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/>
                <a:sym typeface="EC Square Sans Pro"/>
              </a:rPr>
              <a:t>The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BA7E"/>
                </a:solidFill>
                <a:effectLst/>
                <a:uLnTx/>
                <a:uFillTx/>
                <a:latin typeface="EC Square Sans Pro"/>
                <a:sym typeface="EC Square Sans Pro"/>
              </a:rPr>
              <a:t>European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/>
                <a:sym typeface="EC Square Sans Pro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BA7E"/>
                </a:solidFill>
                <a:effectLst/>
                <a:uLnTx/>
                <a:uFillTx/>
                <a:latin typeface="EC Square Sans Pro"/>
                <a:sym typeface="EC Square Sans Pro"/>
              </a:rPr>
              <a:t>Green Deal</a:t>
            </a:r>
          </a:p>
        </p:txBody>
      </p:sp>
    </p:spTree>
    <p:extLst>
      <p:ext uri="{BB962C8B-B14F-4D97-AF65-F5344CB8AC3E}">
        <p14:creationId xmlns:p14="http://schemas.microsoft.com/office/powerpoint/2010/main" val="32197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29" y="3550202"/>
            <a:ext cx="3774054" cy="2314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3550201"/>
            <a:ext cx="3771589" cy="1788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29" y="983659"/>
            <a:ext cx="3771674" cy="2315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983658"/>
            <a:ext cx="3772800" cy="229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forest–based industry research and innovation in 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38429" y="2934142"/>
            <a:ext cx="3771674" cy="585866"/>
          </a:xfrm>
          <a:prstGeom prst="rect">
            <a:avLst/>
          </a:prstGeom>
          <a:solidFill>
            <a:schemeClr val="bg1"/>
          </a:solidFill>
        </p:spPr>
        <p:txBody>
          <a:bodyPr wrap="square" tIns="46800" rtlCol="0">
            <a:spAutoFit/>
          </a:bodyPr>
          <a:lstStyle/>
          <a:p>
            <a:pPr algn="r"/>
            <a:r>
              <a:rPr lang="en-IE" sz="1600" b="1" dirty="0" smtClean="0">
                <a:solidFill>
                  <a:schemeClr val="tx2"/>
                </a:solidFill>
              </a:rPr>
              <a:t>Sustainable and efficient forwarders</a:t>
            </a:r>
          </a:p>
          <a:p>
            <a:pPr algn="ctr"/>
            <a:r>
              <a:rPr lang="en-IE" sz="1600" dirty="0" smtClean="0"/>
              <a:t>Forwarder2020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01459" y="5430435"/>
            <a:ext cx="3845613" cy="832087"/>
          </a:xfrm>
          <a:prstGeom prst="rect">
            <a:avLst/>
          </a:prstGeom>
          <a:solidFill>
            <a:schemeClr val="bg1"/>
          </a:solidFill>
        </p:spPr>
        <p:txBody>
          <a:bodyPr wrap="square" tIns="468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Adaptive </a:t>
            </a:r>
            <a:r>
              <a:rPr lang="en-US" sz="1600" b="1" dirty="0">
                <a:solidFill>
                  <a:schemeClr val="tx2"/>
                </a:solidFill>
              </a:rPr>
              <a:t>breeding for </a:t>
            </a:r>
            <a:r>
              <a:rPr lang="en-US" sz="1600" b="1" dirty="0" smtClean="0">
                <a:solidFill>
                  <a:schemeClr val="tx2"/>
                </a:solidFill>
              </a:rPr>
              <a:t>productive resilient </a:t>
            </a:r>
            <a:r>
              <a:rPr lang="en-US" sz="1600" b="1" dirty="0">
                <a:solidFill>
                  <a:schemeClr val="tx2"/>
                </a:solidFill>
              </a:rPr>
              <a:t>forests under climate </a:t>
            </a:r>
            <a:r>
              <a:rPr lang="en-US" sz="1600" b="1" dirty="0" smtClean="0">
                <a:solidFill>
                  <a:schemeClr val="tx2"/>
                </a:solidFill>
              </a:rPr>
              <a:t>change</a:t>
            </a:r>
          </a:p>
          <a:p>
            <a:pPr algn="ctr"/>
            <a:r>
              <a:rPr lang="en-IE" sz="1600" dirty="0" smtClean="0"/>
              <a:t>B4EST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6832" y="2934142"/>
            <a:ext cx="3772799" cy="585866"/>
          </a:xfrm>
          <a:prstGeom prst="rect">
            <a:avLst/>
          </a:prstGeom>
          <a:solidFill>
            <a:schemeClr val="bg1"/>
          </a:solidFill>
        </p:spPr>
        <p:txBody>
          <a:bodyPr wrap="square" tIns="46800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tx2"/>
                </a:solidFill>
              </a:rPr>
              <a:t>Multi-storey wood buildings</a:t>
            </a:r>
          </a:p>
          <a:p>
            <a:pPr algn="ctr"/>
            <a:r>
              <a:rPr lang="en-IE" sz="1600" dirty="0" smtClean="0"/>
              <a:t>Build-in-Wood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251" y="5430435"/>
            <a:ext cx="3886169" cy="832087"/>
          </a:xfrm>
          <a:prstGeom prst="rect">
            <a:avLst/>
          </a:prstGeom>
          <a:solidFill>
            <a:schemeClr val="bg1"/>
          </a:solidFill>
        </p:spPr>
        <p:txBody>
          <a:bodyPr wrap="square" tIns="468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Sustainable </a:t>
            </a:r>
            <a:r>
              <a:rPr lang="en-US" sz="1600" b="1" dirty="0">
                <a:solidFill>
                  <a:schemeClr val="tx2"/>
                </a:solidFill>
              </a:rPr>
              <a:t>supply and payment </a:t>
            </a:r>
            <a:r>
              <a:rPr lang="en-US" sz="1600" b="1" dirty="0" smtClean="0">
                <a:solidFill>
                  <a:schemeClr val="tx2"/>
                </a:solidFill>
              </a:rPr>
              <a:t>for </a:t>
            </a:r>
            <a:r>
              <a:rPr lang="en-US" sz="1600" b="1" dirty="0">
                <a:solidFill>
                  <a:schemeClr val="tx2"/>
                </a:solidFill>
              </a:rPr>
              <a:t>forest ecosystem </a:t>
            </a:r>
            <a:r>
              <a:rPr lang="en-US" sz="1600" b="1" dirty="0" smtClean="0">
                <a:solidFill>
                  <a:schemeClr val="tx2"/>
                </a:solidFill>
              </a:rPr>
              <a:t>services</a:t>
            </a:r>
          </a:p>
          <a:p>
            <a:pPr algn="ctr"/>
            <a:r>
              <a:rPr lang="en-US" sz="1600" dirty="0" err="1" smtClean="0"/>
              <a:t>InnoForESt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14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724" y="0"/>
            <a:ext cx="5536276" cy="68542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07763" y="1122363"/>
            <a:ext cx="7617223" cy="1240348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7294" y="5422731"/>
            <a:ext cx="3403802" cy="1390139"/>
          </a:xfrm>
          <a:prstGeom prst="rect">
            <a:avLst/>
          </a:prstGeom>
        </p:spPr>
        <p:txBody>
          <a:bodyPr wrap="square" anchor="b" anchorCtr="0"/>
          <a:lstStyle>
            <a:lvl1pPr marL="171446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b="1" dirty="0" smtClean="0"/>
              <a:t>© European Union 2020</a:t>
            </a:r>
          </a:p>
          <a:p>
            <a:r>
              <a:rPr lang="en-US" sz="788" dirty="0" smtClean="0"/>
              <a:t>Unless otherwise noted the reuse of this presentation is </a:t>
            </a:r>
            <a:r>
              <a:rPr lang="en-US" sz="788" dirty="0" err="1" smtClean="0"/>
              <a:t>authorised</a:t>
            </a:r>
            <a:r>
              <a:rPr lang="en-US" sz="788" dirty="0" smtClean="0"/>
              <a:t> under the </a:t>
            </a:r>
            <a:r>
              <a:rPr lang="en-US" sz="788" dirty="0" smtClean="0">
                <a:hlinkClick r:id="rId3"/>
              </a:rPr>
              <a:t>CC BY 4.0 </a:t>
            </a:r>
            <a:r>
              <a:rPr lang="en-US" sz="788" dirty="0" smtClean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70" y="5528613"/>
            <a:ext cx="767622" cy="2685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8650" y="7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82" y="6088278"/>
            <a:ext cx="1718512" cy="4511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252" y="3122460"/>
            <a:ext cx="3436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hlinkClick r:id="rId6"/>
              </a:rPr>
              <a:t>http://ec.europa.eu/research/bioeconomy</a:t>
            </a:r>
            <a:r>
              <a:rPr lang="en-GB" b="1" dirty="0"/>
              <a:t> </a:t>
            </a:r>
            <a:endParaRPr lang="en-GB" b="1" dirty="0" smtClean="0"/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8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963</Words>
  <Application>Microsoft Office PowerPoint</Application>
  <PresentationFormat>On-screen Show (4:3)</PresentationFormat>
  <Paragraphs>116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EC Square Sans Pro</vt:lpstr>
      <vt:lpstr>EC Square Sans Pro Medium</vt:lpstr>
      <vt:lpstr>Helvetica Neue Medium</vt:lpstr>
      <vt:lpstr>Wingdings</vt:lpstr>
      <vt:lpstr>Office Theme</vt:lpstr>
      <vt:lpstr>The Forest Bioeconomy in the EU</vt:lpstr>
      <vt:lpstr>Forests and forest value chain in the EU - facts</vt:lpstr>
      <vt:lpstr>A sustainable bioeconomy for Europe: Strengthening the connection between economy, society and the environment in the EU </vt:lpstr>
      <vt:lpstr>Key features of the updated strategy</vt:lpstr>
      <vt:lpstr>PowerPoint Presentation</vt:lpstr>
      <vt:lpstr>PowerPoint Presentation</vt:lpstr>
      <vt:lpstr>Examples of forest–based industry research and innovation in action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WEHRHEIM Peter (RTD)</cp:lastModifiedBy>
  <cp:revision>228</cp:revision>
  <cp:lastPrinted>2020-05-26T10:12:32Z</cp:lastPrinted>
  <dcterms:created xsi:type="dcterms:W3CDTF">2019-08-09T12:06:42Z</dcterms:created>
  <dcterms:modified xsi:type="dcterms:W3CDTF">2020-05-27T07:16:24Z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